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notesMasterIdLst>
    <p:notesMasterId r:id="rId27"/>
  </p:notesMasterIdLst>
  <p:sldIdLst>
    <p:sldId id="260" r:id="rId2"/>
    <p:sldId id="261" r:id="rId3"/>
    <p:sldId id="311" r:id="rId4"/>
    <p:sldId id="279" r:id="rId5"/>
    <p:sldId id="312" r:id="rId6"/>
    <p:sldId id="277" r:id="rId7"/>
    <p:sldId id="313" r:id="rId8"/>
    <p:sldId id="314" r:id="rId9"/>
    <p:sldId id="315" r:id="rId10"/>
    <p:sldId id="316" r:id="rId11"/>
    <p:sldId id="317" r:id="rId12"/>
    <p:sldId id="318" r:id="rId13"/>
    <p:sldId id="319" r:id="rId14"/>
    <p:sldId id="320" r:id="rId15"/>
    <p:sldId id="321" r:id="rId16"/>
    <p:sldId id="322" r:id="rId17"/>
    <p:sldId id="323" r:id="rId18"/>
    <p:sldId id="324" r:id="rId19"/>
    <p:sldId id="325" r:id="rId20"/>
    <p:sldId id="326" r:id="rId21"/>
    <p:sldId id="327" r:id="rId22"/>
    <p:sldId id="328" r:id="rId23"/>
    <p:sldId id="329" r:id="rId24"/>
    <p:sldId id="330" r:id="rId25"/>
    <p:sldId id="331" r:id="rId2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A2C9"/>
    <a:srgbClr val="F0C6DE"/>
    <a:srgbClr val="FFCC00"/>
    <a:srgbClr val="B4B446"/>
    <a:srgbClr val="4312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7" autoAdjust="0"/>
    <p:restoredTop sz="94291" autoAdjust="0"/>
  </p:normalViewPr>
  <p:slideViewPr>
    <p:cSldViewPr snapToGrid="0">
      <p:cViewPr varScale="1">
        <p:scale>
          <a:sx n="63" d="100"/>
          <a:sy n="63" d="100"/>
        </p:scale>
        <p:origin x="48" y="-13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4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098FB1-0FEA-47C2-921A-91071E59E56A}" type="doc">
      <dgm:prSet loTypeId="urn:microsoft.com/office/officeart/2005/8/layout/vList2" loCatId="list" qsTypeId="urn:microsoft.com/office/officeart/2005/8/quickstyle/3d1" qsCatId="3D" csTypeId="urn:microsoft.com/office/officeart/2005/8/colors/accent0_1" csCatId="mainScheme" phldr="1"/>
      <dgm:spPr/>
      <dgm:t>
        <a:bodyPr/>
        <a:lstStyle/>
        <a:p>
          <a:endParaRPr lang="ru-RU"/>
        </a:p>
      </dgm:t>
    </dgm:pt>
    <dgm:pt modelId="{5655FD96-BF8E-439B-907E-0A69A1FBABEF}">
      <dgm:prSet phldrT="[Текст]" custT="1"/>
      <dgm:spPr/>
      <dgm:t>
        <a:bodyPr/>
        <a:lstStyle/>
        <a:p>
          <a:pPr algn="ctr"/>
          <a:r>
            <a:rPr lang="ru-RU" sz="3200" b="1" dirty="0">
              <a:latin typeface="Arial" panose="020B0604020202020204" pitchFamily="34" charset="0"/>
              <a:cs typeface="Arial" panose="020B0604020202020204" pitchFamily="34" charset="0"/>
            </a:rPr>
            <a:t>      </a:t>
          </a:r>
          <a:r>
            <a:rPr lang="en-US" sz="3200" b="1" dirty="0">
              <a:latin typeface="Arial" panose="020B0604020202020204" pitchFamily="34" charset="0"/>
              <a:cs typeface="Arial" panose="020B0604020202020204" pitchFamily="34" charset="0"/>
            </a:rPr>
            <a:t>I</a:t>
          </a:r>
          <a:r>
            <a:rPr lang="ru-RU" sz="3200" b="1" dirty="0">
              <a:latin typeface="Arial" panose="020B0604020202020204" pitchFamily="34" charset="0"/>
              <a:cs typeface="Arial" panose="020B0604020202020204" pitchFamily="34" charset="0"/>
            </a:rPr>
            <a:t>.  </a:t>
          </a:r>
          <a:r>
            <a:rPr lang="ru-RU" sz="2400" b="1" dirty="0">
              <a:latin typeface="Arial" panose="020B0604020202020204" pitchFamily="34" charset="0"/>
              <a:cs typeface="Arial" panose="020B0604020202020204" pitchFamily="34" charset="0"/>
            </a:rPr>
            <a:t>Важные изменения в порядке прохождения аттестации</a:t>
          </a:r>
        </a:p>
      </dgm:t>
    </dgm:pt>
    <dgm:pt modelId="{C23AB09C-549A-4D40-8BF9-5B6EE64DDA86}" type="parTrans" cxnId="{45457574-429F-4C7B-87D5-68B8757D4F8D}">
      <dgm:prSet/>
      <dgm:spPr/>
      <dgm:t>
        <a:bodyPr/>
        <a:lstStyle/>
        <a:p>
          <a:endParaRPr lang="ru-RU"/>
        </a:p>
      </dgm:t>
    </dgm:pt>
    <dgm:pt modelId="{E89F074C-9F3B-46C2-BEBA-B70CD5768860}" type="sibTrans" cxnId="{45457574-429F-4C7B-87D5-68B8757D4F8D}">
      <dgm:prSet/>
      <dgm:spPr/>
      <dgm:t>
        <a:bodyPr/>
        <a:lstStyle/>
        <a:p>
          <a:endParaRPr lang="ru-RU"/>
        </a:p>
      </dgm:t>
    </dgm:pt>
    <dgm:pt modelId="{15FE734B-2D1E-492C-BC33-2C62D390EEC6}">
      <dgm:prSet custT="1"/>
      <dgm:spPr/>
      <dgm:t>
        <a:bodyPr/>
        <a:lstStyle/>
        <a:p>
          <a:pPr algn="ctr"/>
          <a:r>
            <a:rPr lang="ru-RU" sz="2000" dirty="0">
              <a:latin typeface="Arial" panose="020B0604020202020204" pitchFamily="34" charset="0"/>
              <a:cs typeface="Arial" panose="020B0604020202020204" pitchFamily="34" charset="0"/>
            </a:rPr>
            <a:t> квалификационные категории, устанавливаемые с 1 сентября 2023 года будут действовать бессрочно (до 2029г.)</a:t>
          </a:r>
        </a:p>
      </dgm:t>
    </dgm:pt>
    <dgm:pt modelId="{732E12D3-4136-4A33-BED4-F392B5F95AAB}" type="parTrans" cxnId="{FB50B757-3203-4675-83E0-EA06B50AF1F1}">
      <dgm:prSet/>
      <dgm:spPr/>
      <dgm:t>
        <a:bodyPr/>
        <a:lstStyle/>
        <a:p>
          <a:endParaRPr lang="ru-RU"/>
        </a:p>
      </dgm:t>
    </dgm:pt>
    <dgm:pt modelId="{7C6537D1-3C3B-4913-9D69-B3A5B31A52D2}" type="sibTrans" cxnId="{FB50B757-3203-4675-83E0-EA06B50AF1F1}">
      <dgm:prSet/>
      <dgm:spPr/>
      <dgm:t>
        <a:bodyPr/>
        <a:lstStyle/>
        <a:p>
          <a:endParaRPr lang="ru-RU"/>
        </a:p>
      </dgm:t>
    </dgm:pt>
    <dgm:pt modelId="{CB336C97-6BFF-4D15-A953-9C21E50F1190}">
      <dgm:prSet custT="1"/>
      <dgm:spPr/>
      <dgm:t>
        <a:bodyPr/>
        <a:lstStyle/>
        <a:p>
          <a:pPr algn="ctr"/>
          <a:r>
            <a:rPr lang="ru-RU" sz="1600" dirty="0">
              <a:latin typeface="Arial" panose="020B0604020202020204" pitchFamily="34" charset="0"/>
              <a:cs typeface="Arial" panose="020B0604020202020204" pitchFamily="34" charset="0"/>
            </a:rPr>
            <a:t> </a:t>
          </a:r>
          <a:r>
            <a:rPr lang="ru-RU" sz="2000" dirty="0">
              <a:latin typeface="Arial" panose="020B0604020202020204" pitchFamily="34" charset="0"/>
              <a:cs typeface="Arial" panose="020B0604020202020204" pitchFamily="34" charset="0"/>
            </a:rPr>
            <a:t>работники, имеющие государственные награды, почетные звания, ведомственные знаки отличия, проходят аттестацию в упрощенном порядке</a:t>
          </a:r>
        </a:p>
      </dgm:t>
    </dgm:pt>
    <dgm:pt modelId="{556E1D4C-DB3E-46A0-AA4B-FD0695FFFF1E}" type="parTrans" cxnId="{1C134B62-7DC1-4E3E-83FA-8C9AEFB9426D}">
      <dgm:prSet/>
      <dgm:spPr/>
      <dgm:t>
        <a:bodyPr/>
        <a:lstStyle/>
        <a:p>
          <a:endParaRPr lang="ru-RU"/>
        </a:p>
      </dgm:t>
    </dgm:pt>
    <dgm:pt modelId="{D3A51682-A2BA-4427-8A88-2CF68155E121}" type="sibTrans" cxnId="{1C134B62-7DC1-4E3E-83FA-8C9AEFB9426D}">
      <dgm:prSet/>
      <dgm:spPr/>
      <dgm:t>
        <a:bodyPr/>
        <a:lstStyle/>
        <a:p>
          <a:endParaRPr lang="ru-RU"/>
        </a:p>
      </dgm:t>
    </dgm:pt>
    <dgm:pt modelId="{F0CF8716-835D-4CD3-AE57-D5002059B779}">
      <dgm:prSet phldrT="[Текст]" custT="1"/>
      <dgm:spPr/>
      <dgm:t>
        <a:bodyPr/>
        <a:lstStyle/>
        <a:p>
          <a:pPr algn="ctr"/>
          <a:r>
            <a:rPr lang="ru-RU" sz="2000" dirty="0">
              <a:latin typeface="Arial" panose="020B0604020202020204" pitchFamily="34" charset="0"/>
              <a:cs typeface="Arial" panose="020B0604020202020204" pitchFamily="34" charset="0"/>
            </a:rPr>
            <a:t>заявление на прохождение аттестации с целью установления квалификационных категорий можно подать дистанционно</a:t>
          </a:r>
        </a:p>
      </dgm:t>
    </dgm:pt>
    <dgm:pt modelId="{E7AF3465-B3A1-4FDF-A26F-12D879155DA1}" type="parTrans" cxnId="{DA7D6FE1-AEAB-4F92-B3BB-2D004582133F}">
      <dgm:prSet/>
      <dgm:spPr/>
      <dgm:t>
        <a:bodyPr/>
        <a:lstStyle/>
        <a:p>
          <a:endParaRPr lang="ru-RU"/>
        </a:p>
      </dgm:t>
    </dgm:pt>
    <dgm:pt modelId="{6D7E9879-9476-45DB-A127-6988F9AA86C3}" type="sibTrans" cxnId="{DA7D6FE1-AEAB-4F92-B3BB-2D004582133F}">
      <dgm:prSet/>
      <dgm:spPr/>
      <dgm:t>
        <a:bodyPr/>
        <a:lstStyle/>
        <a:p>
          <a:endParaRPr lang="ru-RU"/>
        </a:p>
      </dgm:t>
    </dgm:pt>
    <dgm:pt modelId="{100066A5-3625-46F4-9B73-0972D43A57B6}">
      <dgm:prSet custT="1"/>
      <dgm:spPr/>
      <dgm:t>
        <a:bodyPr/>
        <a:lstStyle/>
        <a:p>
          <a:pPr algn="ctr"/>
          <a:r>
            <a:rPr lang="ru-RU" sz="2000" dirty="0">
              <a:latin typeface="Arial" panose="020B0604020202020204" pitchFamily="34" charset="0"/>
              <a:cs typeface="Arial" panose="020B0604020202020204" pitchFamily="34" charset="0"/>
            </a:rPr>
            <a:t>заявление на квалификационную категорию можно подать и после истечения срока ее действия, а получить высшую категорию можно по любой должности, вне зависимости от того по какой должности была получена  первая категория</a:t>
          </a:r>
        </a:p>
      </dgm:t>
    </dgm:pt>
    <dgm:pt modelId="{DF6B88DB-FEC1-4BF4-86C1-F0B0D06F8724}" type="parTrans" cxnId="{67571AE9-87A5-4071-AB76-8CE5A7D5713F}">
      <dgm:prSet/>
      <dgm:spPr/>
      <dgm:t>
        <a:bodyPr/>
        <a:lstStyle/>
        <a:p>
          <a:endParaRPr lang="ru-RU"/>
        </a:p>
      </dgm:t>
    </dgm:pt>
    <dgm:pt modelId="{25318DCE-68AF-4600-A06B-1A1B698D109C}" type="sibTrans" cxnId="{67571AE9-87A5-4071-AB76-8CE5A7D5713F}">
      <dgm:prSet/>
      <dgm:spPr/>
      <dgm:t>
        <a:bodyPr/>
        <a:lstStyle/>
        <a:p>
          <a:endParaRPr lang="ru-RU"/>
        </a:p>
      </dgm:t>
    </dgm:pt>
    <dgm:pt modelId="{7624C856-A7AB-4AFF-A780-4186CC251FF1}" type="pres">
      <dgm:prSet presAssocID="{B8098FB1-0FEA-47C2-921A-91071E59E56A}" presName="linear" presStyleCnt="0">
        <dgm:presLayoutVars>
          <dgm:animLvl val="lvl"/>
          <dgm:resizeHandles val="exact"/>
        </dgm:presLayoutVars>
      </dgm:prSet>
      <dgm:spPr/>
    </dgm:pt>
    <dgm:pt modelId="{9ABFF85E-2FC5-4647-8EA3-24F295C98542}" type="pres">
      <dgm:prSet presAssocID="{5655FD96-BF8E-439B-907E-0A69A1FBABEF}" presName="parentText" presStyleLbl="node1" presStyleIdx="0" presStyleCnt="5">
        <dgm:presLayoutVars>
          <dgm:chMax val="0"/>
          <dgm:bulletEnabled val="1"/>
        </dgm:presLayoutVars>
      </dgm:prSet>
      <dgm:spPr/>
    </dgm:pt>
    <dgm:pt modelId="{6D269DE5-8807-4632-A081-F188E1268EE1}" type="pres">
      <dgm:prSet presAssocID="{E89F074C-9F3B-46C2-BEBA-B70CD5768860}" presName="spacer" presStyleCnt="0"/>
      <dgm:spPr/>
    </dgm:pt>
    <dgm:pt modelId="{8B27A24A-F27E-4FD5-9531-5A7E5F6DCF2B}" type="pres">
      <dgm:prSet presAssocID="{15FE734B-2D1E-492C-BC33-2C62D390EEC6}" presName="parentText" presStyleLbl="node1" presStyleIdx="1" presStyleCnt="5">
        <dgm:presLayoutVars>
          <dgm:chMax val="0"/>
          <dgm:bulletEnabled val="1"/>
        </dgm:presLayoutVars>
      </dgm:prSet>
      <dgm:spPr/>
    </dgm:pt>
    <dgm:pt modelId="{3F27494F-4FA4-4E13-8141-8A2E499C7D35}" type="pres">
      <dgm:prSet presAssocID="{7C6537D1-3C3B-4913-9D69-B3A5B31A52D2}" presName="spacer" presStyleCnt="0"/>
      <dgm:spPr/>
    </dgm:pt>
    <dgm:pt modelId="{0F418AD4-2E30-4607-8650-D37C8FD8E921}" type="pres">
      <dgm:prSet presAssocID="{CB336C97-6BFF-4D15-A953-9C21E50F1190}" presName="parentText" presStyleLbl="node1" presStyleIdx="2" presStyleCnt="5">
        <dgm:presLayoutVars>
          <dgm:chMax val="0"/>
          <dgm:bulletEnabled val="1"/>
        </dgm:presLayoutVars>
      </dgm:prSet>
      <dgm:spPr/>
    </dgm:pt>
    <dgm:pt modelId="{D58FABAD-D7FC-4F98-9286-9827659D572C}" type="pres">
      <dgm:prSet presAssocID="{D3A51682-A2BA-4427-8A88-2CF68155E121}" presName="spacer" presStyleCnt="0"/>
      <dgm:spPr/>
    </dgm:pt>
    <dgm:pt modelId="{5C5E2D4F-2FA4-4FCE-A791-3C866FDC0AF9}" type="pres">
      <dgm:prSet presAssocID="{100066A5-3625-46F4-9B73-0972D43A57B6}" presName="parentText" presStyleLbl="node1" presStyleIdx="3" presStyleCnt="5">
        <dgm:presLayoutVars>
          <dgm:chMax val="0"/>
          <dgm:bulletEnabled val="1"/>
        </dgm:presLayoutVars>
      </dgm:prSet>
      <dgm:spPr/>
    </dgm:pt>
    <dgm:pt modelId="{72252B41-008D-4BED-ADDA-A4B76C766C49}" type="pres">
      <dgm:prSet presAssocID="{25318DCE-68AF-4600-A06B-1A1B698D109C}" presName="spacer" presStyleCnt="0"/>
      <dgm:spPr/>
    </dgm:pt>
    <dgm:pt modelId="{4ED418B1-8311-491B-A412-F430DF0E7D5E}" type="pres">
      <dgm:prSet presAssocID="{F0CF8716-835D-4CD3-AE57-D5002059B779}" presName="parentText" presStyleLbl="node1" presStyleIdx="4" presStyleCnt="5">
        <dgm:presLayoutVars>
          <dgm:chMax val="0"/>
          <dgm:bulletEnabled val="1"/>
        </dgm:presLayoutVars>
      </dgm:prSet>
      <dgm:spPr/>
    </dgm:pt>
  </dgm:ptLst>
  <dgm:cxnLst>
    <dgm:cxn modelId="{5037430A-459B-4D1D-BF5F-33417C54D4E9}" type="presOf" srcId="{5655FD96-BF8E-439B-907E-0A69A1FBABEF}" destId="{9ABFF85E-2FC5-4647-8EA3-24F295C98542}" srcOrd="0" destOrd="0" presId="urn:microsoft.com/office/officeart/2005/8/layout/vList2"/>
    <dgm:cxn modelId="{1C134B62-7DC1-4E3E-83FA-8C9AEFB9426D}" srcId="{B8098FB1-0FEA-47C2-921A-91071E59E56A}" destId="{CB336C97-6BFF-4D15-A953-9C21E50F1190}" srcOrd="2" destOrd="0" parTransId="{556E1D4C-DB3E-46A0-AA4B-FD0695FFFF1E}" sibTransId="{D3A51682-A2BA-4427-8A88-2CF68155E121}"/>
    <dgm:cxn modelId="{45457574-429F-4C7B-87D5-68B8757D4F8D}" srcId="{B8098FB1-0FEA-47C2-921A-91071E59E56A}" destId="{5655FD96-BF8E-439B-907E-0A69A1FBABEF}" srcOrd="0" destOrd="0" parTransId="{C23AB09C-549A-4D40-8BF9-5B6EE64DDA86}" sibTransId="{E89F074C-9F3B-46C2-BEBA-B70CD5768860}"/>
    <dgm:cxn modelId="{FB50B757-3203-4675-83E0-EA06B50AF1F1}" srcId="{B8098FB1-0FEA-47C2-921A-91071E59E56A}" destId="{15FE734B-2D1E-492C-BC33-2C62D390EEC6}" srcOrd="1" destOrd="0" parTransId="{732E12D3-4136-4A33-BED4-F392B5F95AAB}" sibTransId="{7C6537D1-3C3B-4913-9D69-B3A5B31A52D2}"/>
    <dgm:cxn modelId="{2DFCCA7B-B163-47D4-B515-42A69727DA83}" type="presOf" srcId="{100066A5-3625-46F4-9B73-0972D43A57B6}" destId="{5C5E2D4F-2FA4-4FCE-A791-3C866FDC0AF9}" srcOrd="0" destOrd="0" presId="urn:microsoft.com/office/officeart/2005/8/layout/vList2"/>
    <dgm:cxn modelId="{64CA1B91-6697-40C8-A07C-8D975AEECF86}" type="presOf" srcId="{CB336C97-6BFF-4D15-A953-9C21E50F1190}" destId="{0F418AD4-2E30-4607-8650-D37C8FD8E921}" srcOrd="0" destOrd="0" presId="urn:microsoft.com/office/officeart/2005/8/layout/vList2"/>
    <dgm:cxn modelId="{1021AAAC-8111-49EB-A66C-A9F278B0AA1F}" type="presOf" srcId="{B8098FB1-0FEA-47C2-921A-91071E59E56A}" destId="{7624C856-A7AB-4AFF-A780-4186CC251FF1}" srcOrd="0" destOrd="0" presId="urn:microsoft.com/office/officeart/2005/8/layout/vList2"/>
    <dgm:cxn modelId="{AD56BDB7-6213-41D0-BD29-347DC4CE89CD}" type="presOf" srcId="{15FE734B-2D1E-492C-BC33-2C62D390EEC6}" destId="{8B27A24A-F27E-4FD5-9531-5A7E5F6DCF2B}" srcOrd="0" destOrd="0" presId="urn:microsoft.com/office/officeart/2005/8/layout/vList2"/>
    <dgm:cxn modelId="{805A5FD5-79D4-4194-865B-AFC49307ACF7}" type="presOf" srcId="{F0CF8716-835D-4CD3-AE57-D5002059B779}" destId="{4ED418B1-8311-491B-A412-F430DF0E7D5E}" srcOrd="0" destOrd="0" presId="urn:microsoft.com/office/officeart/2005/8/layout/vList2"/>
    <dgm:cxn modelId="{DA7D6FE1-AEAB-4F92-B3BB-2D004582133F}" srcId="{B8098FB1-0FEA-47C2-921A-91071E59E56A}" destId="{F0CF8716-835D-4CD3-AE57-D5002059B779}" srcOrd="4" destOrd="0" parTransId="{E7AF3465-B3A1-4FDF-A26F-12D879155DA1}" sibTransId="{6D7E9879-9476-45DB-A127-6988F9AA86C3}"/>
    <dgm:cxn modelId="{67571AE9-87A5-4071-AB76-8CE5A7D5713F}" srcId="{B8098FB1-0FEA-47C2-921A-91071E59E56A}" destId="{100066A5-3625-46F4-9B73-0972D43A57B6}" srcOrd="3" destOrd="0" parTransId="{DF6B88DB-FEC1-4BF4-86C1-F0B0D06F8724}" sibTransId="{25318DCE-68AF-4600-A06B-1A1B698D109C}"/>
    <dgm:cxn modelId="{C612FF12-CF01-4822-B2EA-5BA7A2DBC764}" type="presParOf" srcId="{7624C856-A7AB-4AFF-A780-4186CC251FF1}" destId="{9ABFF85E-2FC5-4647-8EA3-24F295C98542}" srcOrd="0" destOrd="0" presId="urn:microsoft.com/office/officeart/2005/8/layout/vList2"/>
    <dgm:cxn modelId="{4964AF29-6D14-44BF-B0E7-5DE02170BDC6}" type="presParOf" srcId="{7624C856-A7AB-4AFF-A780-4186CC251FF1}" destId="{6D269DE5-8807-4632-A081-F188E1268EE1}" srcOrd="1" destOrd="0" presId="urn:microsoft.com/office/officeart/2005/8/layout/vList2"/>
    <dgm:cxn modelId="{0469DBFA-5210-4BB4-9439-147BB5D712E9}" type="presParOf" srcId="{7624C856-A7AB-4AFF-A780-4186CC251FF1}" destId="{8B27A24A-F27E-4FD5-9531-5A7E5F6DCF2B}" srcOrd="2" destOrd="0" presId="urn:microsoft.com/office/officeart/2005/8/layout/vList2"/>
    <dgm:cxn modelId="{22EF5DBA-A77D-4825-A9CB-95B52D05A083}" type="presParOf" srcId="{7624C856-A7AB-4AFF-A780-4186CC251FF1}" destId="{3F27494F-4FA4-4E13-8141-8A2E499C7D35}" srcOrd="3" destOrd="0" presId="urn:microsoft.com/office/officeart/2005/8/layout/vList2"/>
    <dgm:cxn modelId="{05769C87-754A-46DA-8F90-5EDBC18C7A8A}" type="presParOf" srcId="{7624C856-A7AB-4AFF-A780-4186CC251FF1}" destId="{0F418AD4-2E30-4607-8650-D37C8FD8E921}" srcOrd="4" destOrd="0" presId="urn:microsoft.com/office/officeart/2005/8/layout/vList2"/>
    <dgm:cxn modelId="{7DD9FE7E-2580-4445-890A-50747A76DDC4}" type="presParOf" srcId="{7624C856-A7AB-4AFF-A780-4186CC251FF1}" destId="{D58FABAD-D7FC-4F98-9286-9827659D572C}" srcOrd="5" destOrd="0" presId="urn:microsoft.com/office/officeart/2005/8/layout/vList2"/>
    <dgm:cxn modelId="{55A23F8B-B972-474C-A767-2404E2402617}" type="presParOf" srcId="{7624C856-A7AB-4AFF-A780-4186CC251FF1}" destId="{5C5E2D4F-2FA4-4FCE-A791-3C866FDC0AF9}" srcOrd="6" destOrd="0" presId="urn:microsoft.com/office/officeart/2005/8/layout/vList2"/>
    <dgm:cxn modelId="{22C97D50-9F49-4A85-B124-10D3E68CC9F5}" type="presParOf" srcId="{7624C856-A7AB-4AFF-A780-4186CC251FF1}" destId="{72252B41-008D-4BED-ADDA-A4B76C766C49}" srcOrd="7" destOrd="0" presId="urn:microsoft.com/office/officeart/2005/8/layout/vList2"/>
    <dgm:cxn modelId="{C9BE78FA-0AB8-4552-BE76-9E735F901784}" type="presParOf" srcId="{7624C856-A7AB-4AFF-A780-4186CC251FF1}" destId="{4ED418B1-8311-491B-A412-F430DF0E7D5E}"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8098FB1-0FEA-47C2-921A-91071E59E56A}" type="doc">
      <dgm:prSet loTypeId="urn:microsoft.com/office/officeart/2005/8/layout/vList2" loCatId="list" qsTypeId="urn:microsoft.com/office/officeart/2005/8/quickstyle/3d1" qsCatId="3D" csTypeId="urn:microsoft.com/office/officeart/2005/8/colors/accent0_1" csCatId="mainScheme" phldr="1"/>
      <dgm:spPr/>
      <dgm:t>
        <a:bodyPr/>
        <a:lstStyle/>
        <a:p>
          <a:endParaRPr lang="ru-RU"/>
        </a:p>
      </dgm:t>
    </dgm:pt>
    <dgm:pt modelId="{5655FD96-BF8E-439B-907E-0A69A1FBABEF}">
      <dgm:prSet phldrT="[Текст]" custT="1"/>
      <dgm:spPr/>
      <dgm:t>
        <a:bodyPr/>
        <a:lstStyle/>
        <a:p>
          <a:pPr algn="ctr">
            <a:lnSpc>
              <a:spcPct val="100000"/>
            </a:lnSpc>
          </a:pPr>
          <a:r>
            <a:rPr lang="ru-RU" sz="2000" b="1" dirty="0">
              <a:latin typeface="Arial" panose="020B0604020202020204" pitchFamily="34" charset="0"/>
              <a:cs typeface="Arial" panose="020B0604020202020204" pitchFamily="34" charset="0"/>
            </a:rPr>
            <a:t>        </a:t>
          </a:r>
          <a:r>
            <a:rPr lang="ru-RU" sz="2000" b="0" dirty="0">
              <a:latin typeface="Arial" panose="020B0604020202020204" pitchFamily="34" charset="0"/>
              <a:cs typeface="Arial" panose="020B0604020202020204" pitchFamily="34" charset="0"/>
            </a:rPr>
            <a:t> вводится понятие дифференциации оплаты труда с учетом установленных квалификационных категорий, т.е. работник с категорией должен получать больше, чем работник без категории</a:t>
          </a:r>
        </a:p>
      </dgm:t>
    </dgm:pt>
    <dgm:pt modelId="{C23AB09C-549A-4D40-8BF9-5B6EE64DDA86}" type="parTrans" cxnId="{45457574-429F-4C7B-87D5-68B8757D4F8D}">
      <dgm:prSet/>
      <dgm:spPr/>
      <dgm:t>
        <a:bodyPr/>
        <a:lstStyle/>
        <a:p>
          <a:endParaRPr lang="ru-RU"/>
        </a:p>
      </dgm:t>
    </dgm:pt>
    <dgm:pt modelId="{E89F074C-9F3B-46C2-BEBA-B70CD5768860}" type="sibTrans" cxnId="{45457574-429F-4C7B-87D5-68B8757D4F8D}">
      <dgm:prSet/>
      <dgm:spPr/>
      <dgm:t>
        <a:bodyPr/>
        <a:lstStyle/>
        <a:p>
          <a:endParaRPr lang="ru-RU"/>
        </a:p>
      </dgm:t>
    </dgm:pt>
    <dgm:pt modelId="{15FE734B-2D1E-492C-BC33-2C62D390EEC6}">
      <dgm:prSet custT="1"/>
      <dgm:spPr/>
      <dgm:t>
        <a:bodyPr/>
        <a:lstStyle/>
        <a:p>
          <a:pPr algn="ctr"/>
          <a:r>
            <a:rPr lang="ru-RU" sz="2000" dirty="0">
              <a:latin typeface="Arial" panose="020B0604020202020204" pitchFamily="34" charset="0"/>
              <a:cs typeface="Arial" panose="020B0604020202020204" pitchFamily="34" charset="0"/>
            </a:rPr>
            <a:t>  убран срок 2 года для получения высшей квалификационной категории после получения первой категории</a:t>
          </a:r>
        </a:p>
      </dgm:t>
    </dgm:pt>
    <dgm:pt modelId="{732E12D3-4136-4A33-BED4-F392B5F95AAB}" type="parTrans" cxnId="{FB50B757-3203-4675-83E0-EA06B50AF1F1}">
      <dgm:prSet/>
      <dgm:spPr/>
      <dgm:t>
        <a:bodyPr/>
        <a:lstStyle/>
        <a:p>
          <a:endParaRPr lang="ru-RU"/>
        </a:p>
      </dgm:t>
    </dgm:pt>
    <dgm:pt modelId="{7C6537D1-3C3B-4913-9D69-B3A5B31A52D2}" type="sibTrans" cxnId="{FB50B757-3203-4675-83E0-EA06B50AF1F1}">
      <dgm:prSet/>
      <dgm:spPr/>
      <dgm:t>
        <a:bodyPr/>
        <a:lstStyle/>
        <a:p>
          <a:endParaRPr lang="ru-RU"/>
        </a:p>
      </dgm:t>
    </dgm:pt>
    <dgm:pt modelId="{CB336C97-6BFF-4D15-A953-9C21E50F1190}">
      <dgm:prSet custT="1"/>
      <dgm:spPr/>
      <dgm:t>
        <a:bodyPr/>
        <a:lstStyle/>
        <a:p>
          <a:pPr algn="ctr"/>
          <a:r>
            <a:rPr lang="ru-RU" sz="1600" dirty="0">
              <a:latin typeface="Arial" panose="020B0604020202020204" pitchFamily="34" charset="0"/>
              <a:cs typeface="Arial" panose="020B0604020202020204" pitchFamily="34" charset="0"/>
            </a:rPr>
            <a:t> </a:t>
          </a:r>
          <a:r>
            <a:rPr lang="ru-RU" sz="2000" dirty="0">
              <a:latin typeface="Arial" panose="020B0604020202020204" pitchFamily="34" charset="0"/>
              <a:cs typeface="Arial" panose="020B0604020202020204" pitchFamily="34" charset="0"/>
            </a:rPr>
            <a:t>сведения об установлении квалификационной категории вносятся в трудовую книжку </a:t>
          </a:r>
        </a:p>
      </dgm:t>
    </dgm:pt>
    <dgm:pt modelId="{556E1D4C-DB3E-46A0-AA4B-FD0695FFFF1E}" type="parTrans" cxnId="{1C134B62-7DC1-4E3E-83FA-8C9AEFB9426D}">
      <dgm:prSet/>
      <dgm:spPr/>
      <dgm:t>
        <a:bodyPr/>
        <a:lstStyle/>
        <a:p>
          <a:endParaRPr lang="ru-RU"/>
        </a:p>
      </dgm:t>
    </dgm:pt>
    <dgm:pt modelId="{D3A51682-A2BA-4427-8A88-2CF68155E121}" type="sibTrans" cxnId="{1C134B62-7DC1-4E3E-83FA-8C9AEFB9426D}">
      <dgm:prSet/>
      <dgm:spPr/>
      <dgm:t>
        <a:bodyPr/>
        <a:lstStyle/>
        <a:p>
          <a:endParaRPr lang="ru-RU"/>
        </a:p>
      </dgm:t>
    </dgm:pt>
    <dgm:pt modelId="{2E6B2C56-1D3C-4B4A-BC7B-6DCA207875C4}">
      <dgm:prSet phldrT="[Текст]" custT="1"/>
      <dgm:spPr/>
      <dgm:t>
        <a:bodyPr/>
        <a:lstStyle/>
        <a:p>
          <a:pPr algn="ctr"/>
          <a:r>
            <a:rPr lang="ru-RU" sz="2000" dirty="0">
              <a:latin typeface="Arial" panose="020B0604020202020204" pitchFamily="34" charset="0"/>
              <a:cs typeface="Arial" panose="020B0604020202020204" pitchFamily="34" charset="0"/>
            </a:rPr>
            <a:t>введены новые квалификационные категории: «педагог-методист» и «педагог-наставник»</a:t>
          </a:r>
        </a:p>
      </dgm:t>
    </dgm:pt>
    <dgm:pt modelId="{BB01211C-E6DB-49F2-8587-1FA08245ABC0}" type="sibTrans" cxnId="{173097DF-A3DF-4738-9784-B2B67997169F}">
      <dgm:prSet/>
      <dgm:spPr/>
      <dgm:t>
        <a:bodyPr/>
        <a:lstStyle/>
        <a:p>
          <a:endParaRPr lang="ru-RU"/>
        </a:p>
      </dgm:t>
    </dgm:pt>
    <dgm:pt modelId="{3DC06706-3E04-419E-972C-3688C75FADE9}" type="parTrans" cxnId="{173097DF-A3DF-4738-9784-B2B67997169F}">
      <dgm:prSet/>
      <dgm:spPr/>
      <dgm:t>
        <a:bodyPr/>
        <a:lstStyle/>
        <a:p>
          <a:endParaRPr lang="ru-RU"/>
        </a:p>
      </dgm:t>
    </dgm:pt>
    <dgm:pt modelId="{2F5FBCEC-08D7-4740-AB66-3391BEEF9ED9}" type="pres">
      <dgm:prSet presAssocID="{B8098FB1-0FEA-47C2-921A-91071E59E56A}" presName="linear" presStyleCnt="0">
        <dgm:presLayoutVars>
          <dgm:animLvl val="lvl"/>
          <dgm:resizeHandles val="exact"/>
        </dgm:presLayoutVars>
      </dgm:prSet>
      <dgm:spPr/>
    </dgm:pt>
    <dgm:pt modelId="{C8AA2F5F-42FA-4DB0-AF39-A975403B9E21}" type="pres">
      <dgm:prSet presAssocID="{5655FD96-BF8E-439B-907E-0A69A1FBABEF}" presName="parentText" presStyleLbl="node1" presStyleIdx="0" presStyleCnt="4">
        <dgm:presLayoutVars>
          <dgm:chMax val="0"/>
          <dgm:bulletEnabled val="1"/>
        </dgm:presLayoutVars>
      </dgm:prSet>
      <dgm:spPr/>
    </dgm:pt>
    <dgm:pt modelId="{8CC0BEF9-028D-46F0-ACE1-DB07785FC53A}" type="pres">
      <dgm:prSet presAssocID="{E89F074C-9F3B-46C2-BEBA-B70CD5768860}" presName="spacer" presStyleCnt="0"/>
      <dgm:spPr/>
    </dgm:pt>
    <dgm:pt modelId="{CF9FE18D-0178-4C19-922B-60E8C9C37F01}" type="pres">
      <dgm:prSet presAssocID="{15FE734B-2D1E-492C-BC33-2C62D390EEC6}" presName="parentText" presStyleLbl="node1" presStyleIdx="1" presStyleCnt="4">
        <dgm:presLayoutVars>
          <dgm:chMax val="0"/>
          <dgm:bulletEnabled val="1"/>
        </dgm:presLayoutVars>
      </dgm:prSet>
      <dgm:spPr/>
    </dgm:pt>
    <dgm:pt modelId="{1A7516E4-D585-4CB7-8101-B55347C3EDAE}" type="pres">
      <dgm:prSet presAssocID="{7C6537D1-3C3B-4913-9D69-B3A5B31A52D2}" presName="spacer" presStyleCnt="0"/>
      <dgm:spPr/>
    </dgm:pt>
    <dgm:pt modelId="{7B2620CE-D1B1-4073-956F-5A899FC82BA6}" type="pres">
      <dgm:prSet presAssocID="{CB336C97-6BFF-4D15-A953-9C21E50F1190}" presName="parentText" presStyleLbl="node1" presStyleIdx="2" presStyleCnt="4">
        <dgm:presLayoutVars>
          <dgm:chMax val="0"/>
          <dgm:bulletEnabled val="1"/>
        </dgm:presLayoutVars>
      </dgm:prSet>
      <dgm:spPr/>
    </dgm:pt>
    <dgm:pt modelId="{118E9F7A-263D-42D7-89D7-058613ACAA67}" type="pres">
      <dgm:prSet presAssocID="{D3A51682-A2BA-4427-8A88-2CF68155E121}" presName="spacer" presStyleCnt="0"/>
      <dgm:spPr/>
    </dgm:pt>
    <dgm:pt modelId="{16CFADC5-16A8-44BB-8BF7-5A9CF00860C9}" type="pres">
      <dgm:prSet presAssocID="{2E6B2C56-1D3C-4B4A-BC7B-6DCA207875C4}" presName="parentText" presStyleLbl="node1" presStyleIdx="3" presStyleCnt="4">
        <dgm:presLayoutVars>
          <dgm:chMax val="0"/>
          <dgm:bulletEnabled val="1"/>
        </dgm:presLayoutVars>
      </dgm:prSet>
      <dgm:spPr/>
    </dgm:pt>
  </dgm:ptLst>
  <dgm:cxnLst>
    <dgm:cxn modelId="{7C41CA02-41D0-4EC4-B848-0F11CF3A3459}" type="presOf" srcId="{B8098FB1-0FEA-47C2-921A-91071E59E56A}" destId="{2F5FBCEC-08D7-4740-AB66-3391BEEF9ED9}" srcOrd="0" destOrd="0" presId="urn:microsoft.com/office/officeart/2005/8/layout/vList2"/>
    <dgm:cxn modelId="{1C134B62-7DC1-4E3E-83FA-8C9AEFB9426D}" srcId="{B8098FB1-0FEA-47C2-921A-91071E59E56A}" destId="{CB336C97-6BFF-4D15-A953-9C21E50F1190}" srcOrd="2" destOrd="0" parTransId="{556E1D4C-DB3E-46A0-AA4B-FD0695FFFF1E}" sibTransId="{D3A51682-A2BA-4427-8A88-2CF68155E121}"/>
    <dgm:cxn modelId="{2A150547-EAF7-4963-92D4-6295F96F3993}" type="presOf" srcId="{5655FD96-BF8E-439B-907E-0A69A1FBABEF}" destId="{C8AA2F5F-42FA-4DB0-AF39-A975403B9E21}" srcOrd="0" destOrd="0" presId="urn:microsoft.com/office/officeart/2005/8/layout/vList2"/>
    <dgm:cxn modelId="{45457574-429F-4C7B-87D5-68B8757D4F8D}" srcId="{B8098FB1-0FEA-47C2-921A-91071E59E56A}" destId="{5655FD96-BF8E-439B-907E-0A69A1FBABEF}" srcOrd="0" destOrd="0" parTransId="{C23AB09C-549A-4D40-8BF9-5B6EE64DDA86}" sibTransId="{E89F074C-9F3B-46C2-BEBA-B70CD5768860}"/>
    <dgm:cxn modelId="{FB50B757-3203-4675-83E0-EA06B50AF1F1}" srcId="{B8098FB1-0FEA-47C2-921A-91071E59E56A}" destId="{15FE734B-2D1E-492C-BC33-2C62D390EEC6}" srcOrd="1" destOrd="0" parTransId="{732E12D3-4136-4A33-BED4-F392B5F95AAB}" sibTransId="{7C6537D1-3C3B-4913-9D69-B3A5B31A52D2}"/>
    <dgm:cxn modelId="{62F8BFAB-69EC-42EC-9FE0-6878337027FC}" type="presOf" srcId="{CB336C97-6BFF-4D15-A953-9C21E50F1190}" destId="{7B2620CE-D1B1-4073-956F-5A899FC82BA6}" srcOrd="0" destOrd="0" presId="urn:microsoft.com/office/officeart/2005/8/layout/vList2"/>
    <dgm:cxn modelId="{DCBD09BC-3125-4140-AE32-323FE327E845}" type="presOf" srcId="{2E6B2C56-1D3C-4B4A-BC7B-6DCA207875C4}" destId="{16CFADC5-16A8-44BB-8BF7-5A9CF00860C9}" srcOrd="0" destOrd="0" presId="urn:microsoft.com/office/officeart/2005/8/layout/vList2"/>
    <dgm:cxn modelId="{173097DF-A3DF-4738-9784-B2B67997169F}" srcId="{B8098FB1-0FEA-47C2-921A-91071E59E56A}" destId="{2E6B2C56-1D3C-4B4A-BC7B-6DCA207875C4}" srcOrd="3" destOrd="0" parTransId="{3DC06706-3E04-419E-972C-3688C75FADE9}" sibTransId="{BB01211C-E6DB-49F2-8587-1FA08245ABC0}"/>
    <dgm:cxn modelId="{B2C10AF2-24C1-47FF-AEAE-B0FC805825FF}" type="presOf" srcId="{15FE734B-2D1E-492C-BC33-2C62D390EEC6}" destId="{CF9FE18D-0178-4C19-922B-60E8C9C37F01}" srcOrd="0" destOrd="0" presId="urn:microsoft.com/office/officeart/2005/8/layout/vList2"/>
    <dgm:cxn modelId="{8BBE669B-FACA-4EC4-A043-2C5695B2A7E8}" type="presParOf" srcId="{2F5FBCEC-08D7-4740-AB66-3391BEEF9ED9}" destId="{C8AA2F5F-42FA-4DB0-AF39-A975403B9E21}" srcOrd="0" destOrd="0" presId="urn:microsoft.com/office/officeart/2005/8/layout/vList2"/>
    <dgm:cxn modelId="{0060E3FD-3B48-4B6D-AB27-0F0507C1CB1A}" type="presParOf" srcId="{2F5FBCEC-08D7-4740-AB66-3391BEEF9ED9}" destId="{8CC0BEF9-028D-46F0-ACE1-DB07785FC53A}" srcOrd="1" destOrd="0" presId="urn:microsoft.com/office/officeart/2005/8/layout/vList2"/>
    <dgm:cxn modelId="{18113D8F-74E9-4DF3-8409-C94D80430E15}" type="presParOf" srcId="{2F5FBCEC-08D7-4740-AB66-3391BEEF9ED9}" destId="{CF9FE18D-0178-4C19-922B-60E8C9C37F01}" srcOrd="2" destOrd="0" presId="urn:microsoft.com/office/officeart/2005/8/layout/vList2"/>
    <dgm:cxn modelId="{32A76E57-B6CF-4B39-A8FA-9E87F66446FB}" type="presParOf" srcId="{2F5FBCEC-08D7-4740-AB66-3391BEEF9ED9}" destId="{1A7516E4-D585-4CB7-8101-B55347C3EDAE}" srcOrd="3" destOrd="0" presId="urn:microsoft.com/office/officeart/2005/8/layout/vList2"/>
    <dgm:cxn modelId="{4442A1CE-560B-4ADB-99FC-E2DCF5767D1F}" type="presParOf" srcId="{2F5FBCEC-08D7-4740-AB66-3391BEEF9ED9}" destId="{7B2620CE-D1B1-4073-956F-5A899FC82BA6}" srcOrd="4" destOrd="0" presId="urn:microsoft.com/office/officeart/2005/8/layout/vList2"/>
    <dgm:cxn modelId="{E27C4ED0-B590-46B1-B16E-85B25966CE10}" type="presParOf" srcId="{2F5FBCEC-08D7-4740-AB66-3391BEEF9ED9}" destId="{118E9F7A-263D-42D7-89D7-058613ACAA67}" srcOrd="5" destOrd="0" presId="urn:microsoft.com/office/officeart/2005/8/layout/vList2"/>
    <dgm:cxn modelId="{B22CBAB0-5B98-46AB-8FC2-F41494DD5ADA}" type="presParOf" srcId="{2F5FBCEC-08D7-4740-AB66-3391BEEF9ED9}" destId="{16CFADC5-16A8-44BB-8BF7-5A9CF00860C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FF85E-2FC5-4647-8EA3-24F295C98542}">
      <dsp:nvSpPr>
        <dsp:cNvPr id="0" name=""/>
        <dsp:cNvSpPr/>
      </dsp:nvSpPr>
      <dsp:spPr>
        <a:xfrm>
          <a:off x="0" y="32594"/>
          <a:ext cx="11066585" cy="106704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ru-RU" sz="3200" b="1" kern="1200" dirty="0">
              <a:latin typeface="Arial" panose="020B0604020202020204" pitchFamily="34" charset="0"/>
              <a:cs typeface="Arial" panose="020B0604020202020204" pitchFamily="34" charset="0"/>
            </a:rPr>
            <a:t>      </a:t>
          </a:r>
          <a:r>
            <a:rPr lang="en-US" sz="3200" b="1" kern="1200" dirty="0">
              <a:latin typeface="Arial" panose="020B0604020202020204" pitchFamily="34" charset="0"/>
              <a:cs typeface="Arial" panose="020B0604020202020204" pitchFamily="34" charset="0"/>
            </a:rPr>
            <a:t>I</a:t>
          </a:r>
          <a:r>
            <a:rPr lang="ru-RU" sz="3200" b="1" kern="1200" dirty="0">
              <a:latin typeface="Arial" panose="020B0604020202020204" pitchFamily="34" charset="0"/>
              <a:cs typeface="Arial" panose="020B0604020202020204" pitchFamily="34" charset="0"/>
            </a:rPr>
            <a:t>.  </a:t>
          </a:r>
          <a:r>
            <a:rPr lang="ru-RU" sz="2400" b="1" kern="1200" dirty="0">
              <a:latin typeface="Arial" panose="020B0604020202020204" pitchFamily="34" charset="0"/>
              <a:cs typeface="Arial" panose="020B0604020202020204" pitchFamily="34" charset="0"/>
            </a:rPr>
            <a:t>Важные изменения в порядке прохождения аттестации</a:t>
          </a:r>
        </a:p>
      </dsp:txBody>
      <dsp:txXfrm>
        <a:off x="52089" y="84683"/>
        <a:ext cx="10962407" cy="962862"/>
      </dsp:txXfrm>
    </dsp:sp>
    <dsp:sp modelId="{8B27A24A-F27E-4FD5-9531-5A7E5F6DCF2B}">
      <dsp:nvSpPr>
        <dsp:cNvPr id="0" name=""/>
        <dsp:cNvSpPr/>
      </dsp:nvSpPr>
      <dsp:spPr>
        <a:xfrm>
          <a:off x="0" y="1263794"/>
          <a:ext cx="11066585" cy="106704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u-RU" sz="2000" kern="1200" dirty="0">
              <a:latin typeface="Arial" panose="020B0604020202020204" pitchFamily="34" charset="0"/>
              <a:cs typeface="Arial" panose="020B0604020202020204" pitchFamily="34" charset="0"/>
            </a:rPr>
            <a:t> квалификационные категории, устанавливаемые с 1 сентября 2023 года будут действовать бессрочно (до 2029г.)</a:t>
          </a:r>
        </a:p>
      </dsp:txBody>
      <dsp:txXfrm>
        <a:off x="52089" y="1315883"/>
        <a:ext cx="10962407" cy="962862"/>
      </dsp:txXfrm>
    </dsp:sp>
    <dsp:sp modelId="{0F418AD4-2E30-4607-8650-D37C8FD8E921}">
      <dsp:nvSpPr>
        <dsp:cNvPr id="0" name=""/>
        <dsp:cNvSpPr/>
      </dsp:nvSpPr>
      <dsp:spPr>
        <a:xfrm>
          <a:off x="0" y="2494994"/>
          <a:ext cx="11066585" cy="106704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ru-RU" sz="1600" kern="1200" dirty="0">
              <a:latin typeface="Arial" panose="020B0604020202020204" pitchFamily="34" charset="0"/>
              <a:cs typeface="Arial" panose="020B0604020202020204" pitchFamily="34" charset="0"/>
            </a:rPr>
            <a:t> </a:t>
          </a:r>
          <a:r>
            <a:rPr lang="ru-RU" sz="2000" kern="1200" dirty="0">
              <a:latin typeface="Arial" panose="020B0604020202020204" pitchFamily="34" charset="0"/>
              <a:cs typeface="Arial" panose="020B0604020202020204" pitchFamily="34" charset="0"/>
            </a:rPr>
            <a:t>работники, имеющие государственные награды, почетные звания, ведомственные знаки отличия, проходят аттестацию в упрощенном порядке</a:t>
          </a:r>
        </a:p>
      </dsp:txBody>
      <dsp:txXfrm>
        <a:off x="52089" y="2547083"/>
        <a:ext cx="10962407" cy="962862"/>
      </dsp:txXfrm>
    </dsp:sp>
    <dsp:sp modelId="{5C5E2D4F-2FA4-4FCE-A791-3C866FDC0AF9}">
      <dsp:nvSpPr>
        <dsp:cNvPr id="0" name=""/>
        <dsp:cNvSpPr/>
      </dsp:nvSpPr>
      <dsp:spPr>
        <a:xfrm>
          <a:off x="0" y="3726194"/>
          <a:ext cx="11066585" cy="106704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u-RU" sz="2000" kern="1200" dirty="0">
              <a:latin typeface="Arial" panose="020B0604020202020204" pitchFamily="34" charset="0"/>
              <a:cs typeface="Arial" panose="020B0604020202020204" pitchFamily="34" charset="0"/>
            </a:rPr>
            <a:t>заявление на квалификационную категорию можно подать и после истечения срока ее действия, а получить высшую категорию можно по любой должности, вне зависимости от того по какой должности была получена  первая категория</a:t>
          </a:r>
        </a:p>
      </dsp:txBody>
      <dsp:txXfrm>
        <a:off x="52089" y="3778283"/>
        <a:ext cx="10962407" cy="962862"/>
      </dsp:txXfrm>
    </dsp:sp>
    <dsp:sp modelId="{4ED418B1-8311-491B-A412-F430DF0E7D5E}">
      <dsp:nvSpPr>
        <dsp:cNvPr id="0" name=""/>
        <dsp:cNvSpPr/>
      </dsp:nvSpPr>
      <dsp:spPr>
        <a:xfrm>
          <a:off x="0" y="4957394"/>
          <a:ext cx="11066585" cy="106704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u-RU" sz="2000" kern="1200" dirty="0">
              <a:latin typeface="Arial" panose="020B0604020202020204" pitchFamily="34" charset="0"/>
              <a:cs typeface="Arial" panose="020B0604020202020204" pitchFamily="34" charset="0"/>
            </a:rPr>
            <a:t>заявление на прохождение аттестации с целью установления квалификационных категорий можно подать дистанционно</a:t>
          </a:r>
        </a:p>
      </dsp:txBody>
      <dsp:txXfrm>
        <a:off x="52089" y="5009483"/>
        <a:ext cx="10962407" cy="9628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AA2F5F-42FA-4DB0-AF39-A975403B9E21}">
      <dsp:nvSpPr>
        <dsp:cNvPr id="0" name=""/>
        <dsp:cNvSpPr/>
      </dsp:nvSpPr>
      <dsp:spPr>
        <a:xfrm>
          <a:off x="0" y="314113"/>
          <a:ext cx="11066585" cy="121680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100000"/>
            </a:lnSpc>
            <a:spcBef>
              <a:spcPct val="0"/>
            </a:spcBef>
            <a:spcAft>
              <a:spcPct val="35000"/>
            </a:spcAft>
            <a:buNone/>
          </a:pPr>
          <a:r>
            <a:rPr lang="ru-RU" sz="2000" b="1" kern="1200" dirty="0">
              <a:latin typeface="Arial" panose="020B0604020202020204" pitchFamily="34" charset="0"/>
              <a:cs typeface="Arial" panose="020B0604020202020204" pitchFamily="34" charset="0"/>
            </a:rPr>
            <a:t>        </a:t>
          </a:r>
          <a:r>
            <a:rPr lang="ru-RU" sz="2000" b="0" kern="1200" dirty="0">
              <a:latin typeface="Arial" panose="020B0604020202020204" pitchFamily="34" charset="0"/>
              <a:cs typeface="Arial" panose="020B0604020202020204" pitchFamily="34" charset="0"/>
            </a:rPr>
            <a:t> вводится понятие дифференциации оплаты труда с учетом установленных квалификационных категорий, т.е. работник с категорией должен получать больше, чем работник без категории</a:t>
          </a:r>
        </a:p>
      </dsp:txBody>
      <dsp:txXfrm>
        <a:off x="59399" y="373512"/>
        <a:ext cx="10947787" cy="1098002"/>
      </dsp:txXfrm>
    </dsp:sp>
    <dsp:sp modelId="{CF9FE18D-0178-4C19-922B-60E8C9C37F01}">
      <dsp:nvSpPr>
        <dsp:cNvPr id="0" name=""/>
        <dsp:cNvSpPr/>
      </dsp:nvSpPr>
      <dsp:spPr>
        <a:xfrm>
          <a:off x="0" y="1718114"/>
          <a:ext cx="11066585" cy="121680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u-RU" sz="2000" kern="1200" dirty="0">
              <a:latin typeface="Arial" panose="020B0604020202020204" pitchFamily="34" charset="0"/>
              <a:cs typeface="Arial" panose="020B0604020202020204" pitchFamily="34" charset="0"/>
            </a:rPr>
            <a:t>  убран срок 2 года для получения высшей квалификационной категории после получения первой категории</a:t>
          </a:r>
        </a:p>
      </dsp:txBody>
      <dsp:txXfrm>
        <a:off x="59399" y="1777513"/>
        <a:ext cx="10947787" cy="1098002"/>
      </dsp:txXfrm>
    </dsp:sp>
    <dsp:sp modelId="{7B2620CE-D1B1-4073-956F-5A899FC82BA6}">
      <dsp:nvSpPr>
        <dsp:cNvPr id="0" name=""/>
        <dsp:cNvSpPr/>
      </dsp:nvSpPr>
      <dsp:spPr>
        <a:xfrm>
          <a:off x="0" y="3122114"/>
          <a:ext cx="11066585" cy="121680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ru-RU" sz="1600" kern="1200" dirty="0">
              <a:latin typeface="Arial" panose="020B0604020202020204" pitchFamily="34" charset="0"/>
              <a:cs typeface="Arial" panose="020B0604020202020204" pitchFamily="34" charset="0"/>
            </a:rPr>
            <a:t> </a:t>
          </a:r>
          <a:r>
            <a:rPr lang="ru-RU" sz="2000" kern="1200" dirty="0">
              <a:latin typeface="Arial" panose="020B0604020202020204" pitchFamily="34" charset="0"/>
              <a:cs typeface="Arial" panose="020B0604020202020204" pitchFamily="34" charset="0"/>
            </a:rPr>
            <a:t>сведения об установлении квалификационной категории вносятся в трудовую книжку </a:t>
          </a:r>
        </a:p>
      </dsp:txBody>
      <dsp:txXfrm>
        <a:off x="59399" y="3181513"/>
        <a:ext cx="10947787" cy="1098002"/>
      </dsp:txXfrm>
    </dsp:sp>
    <dsp:sp modelId="{16CFADC5-16A8-44BB-8BF7-5A9CF00860C9}">
      <dsp:nvSpPr>
        <dsp:cNvPr id="0" name=""/>
        <dsp:cNvSpPr/>
      </dsp:nvSpPr>
      <dsp:spPr>
        <a:xfrm>
          <a:off x="0" y="4526114"/>
          <a:ext cx="11066585" cy="121680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u-RU" sz="2000" kern="1200" dirty="0">
              <a:latin typeface="Arial" panose="020B0604020202020204" pitchFamily="34" charset="0"/>
              <a:cs typeface="Arial" panose="020B0604020202020204" pitchFamily="34" charset="0"/>
            </a:rPr>
            <a:t>введены новые квалификационные категории: «педагог-методист» и «педагог-наставник»</a:t>
          </a:r>
        </a:p>
      </dsp:txBody>
      <dsp:txXfrm>
        <a:off x="59399" y="4585513"/>
        <a:ext cx="10947787" cy="109800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33A6EF-89BB-4C7B-97A2-36E264182F39}" type="datetimeFigureOut">
              <a:rPr lang="ru-RU" smtClean="0"/>
              <a:t>17.10.2023</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4EF717-0AF5-4962-A36B-8F551D01AF79}" type="slidenum">
              <a:rPr lang="ru-RU" smtClean="0"/>
              <a:t>‹#›</a:t>
            </a:fld>
            <a:endParaRPr lang="ru-RU"/>
          </a:p>
        </p:txBody>
      </p:sp>
    </p:spTree>
    <p:extLst>
      <p:ext uri="{BB962C8B-B14F-4D97-AF65-F5344CB8AC3E}">
        <p14:creationId xmlns:p14="http://schemas.microsoft.com/office/powerpoint/2010/main" val="3407920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848C46-F0E2-4803-900E-49F9FD0AF6F5}"/>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79406729-4C1E-473C-BB47-E839D07529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55AC84A4-F87D-4F62-860C-BB36A5A1C16A}"/>
              </a:ext>
            </a:extLst>
          </p:cNvPr>
          <p:cNvSpPr>
            <a:spLocks noGrp="1"/>
          </p:cNvSpPr>
          <p:nvPr>
            <p:ph type="dt" sz="half" idx="10"/>
          </p:nvPr>
        </p:nvSpPr>
        <p:spPr/>
        <p:txBody>
          <a:bodyPr/>
          <a:lstStyle/>
          <a:p>
            <a:fld id="{9F553B62-E27F-4B5A-95A8-820077A4FBF3}" type="datetimeFigureOut">
              <a:rPr lang="ru-RU" smtClean="0"/>
              <a:t>17.10.2023</a:t>
            </a:fld>
            <a:endParaRPr lang="ru-RU"/>
          </a:p>
        </p:txBody>
      </p:sp>
      <p:sp>
        <p:nvSpPr>
          <p:cNvPr id="5" name="Нижний колонтитул 4">
            <a:extLst>
              <a:ext uri="{FF2B5EF4-FFF2-40B4-BE49-F238E27FC236}">
                <a16:creationId xmlns:a16="http://schemas.microsoft.com/office/drawing/2014/main" id="{C1D8FCEC-D2AD-4B0F-8C84-6E91112B7D1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6E16D073-5113-47FC-8500-217553465E9A}"/>
              </a:ext>
            </a:extLst>
          </p:cNvPr>
          <p:cNvSpPr>
            <a:spLocks noGrp="1"/>
          </p:cNvSpPr>
          <p:nvPr>
            <p:ph type="sldNum" sz="quarter" idx="12"/>
          </p:nvPr>
        </p:nvSpPr>
        <p:spPr/>
        <p:txBody>
          <a:bodyPr/>
          <a:lstStyle/>
          <a:p>
            <a:fld id="{82665C30-54C2-4027-8248-AC049FEBF349}" type="slidenum">
              <a:rPr lang="ru-RU" smtClean="0"/>
              <a:t>‹#›</a:t>
            </a:fld>
            <a:endParaRPr lang="ru-RU"/>
          </a:p>
        </p:txBody>
      </p:sp>
    </p:spTree>
    <p:extLst>
      <p:ext uri="{BB962C8B-B14F-4D97-AF65-F5344CB8AC3E}">
        <p14:creationId xmlns:p14="http://schemas.microsoft.com/office/powerpoint/2010/main" val="3101976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2B1BE3D-261B-47CB-BCF9-035EE70A3469}"/>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20F2C056-994E-4B9D-B8D7-3B44CF13CF4F}"/>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1FB8C1CA-631E-4207-94DE-D400BB211C27}"/>
              </a:ext>
            </a:extLst>
          </p:cNvPr>
          <p:cNvSpPr>
            <a:spLocks noGrp="1"/>
          </p:cNvSpPr>
          <p:nvPr>
            <p:ph type="dt" sz="half" idx="10"/>
          </p:nvPr>
        </p:nvSpPr>
        <p:spPr/>
        <p:txBody>
          <a:bodyPr/>
          <a:lstStyle/>
          <a:p>
            <a:fld id="{9F553B62-E27F-4B5A-95A8-820077A4FBF3}" type="datetimeFigureOut">
              <a:rPr lang="ru-RU" smtClean="0"/>
              <a:t>17.10.2023</a:t>
            </a:fld>
            <a:endParaRPr lang="ru-RU"/>
          </a:p>
        </p:txBody>
      </p:sp>
      <p:sp>
        <p:nvSpPr>
          <p:cNvPr id="5" name="Нижний колонтитул 4">
            <a:extLst>
              <a:ext uri="{FF2B5EF4-FFF2-40B4-BE49-F238E27FC236}">
                <a16:creationId xmlns:a16="http://schemas.microsoft.com/office/drawing/2014/main" id="{46B8553F-DA13-47F8-BBF9-C7AEE184C5F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10BAC2BF-EE9C-4433-918E-AC9887E2D3D4}"/>
              </a:ext>
            </a:extLst>
          </p:cNvPr>
          <p:cNvSpPr>
            <a:spLocks noGrp="1"/>
          </p:cNvSpPr>
          <p:nvPr>
            <p:ph type="sldNum" sz="quarter" idx="12"/>
          </p:nvPr>
        </p:nvSpPr>
        <p:spPr/>
        <p:txBody>
          <a:bodyPr/>
          <a:lstStyle/>
          <a:p>
            <a:fld id="{82665C30-54C2-4027-8248-AC049FEBF349}" type="slidenum">
              <a:rPr lang="ru-RU" smtClean="0"/>
              <a:t>‹#›</a:t>
            </a:fld>
            <a:endParaRPr lang="ru-RU"/>
          </a:p>
        </p:txBody>
      </p:sp>
    </p:spTree>
    <p:extLst>
      <p:ext uri="{BB962C8B-B14F-4D97-AF65-F5344CB8AC3E}">
        <p14:creationId xmlns:p14="http://schemas.microsoft.com/office/powerpoint/2010/main" val="2374361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A217B7F7-10C6-4526-B98E-B00FCDE018D8}"/>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22CAA429-5AFA-417E-A1FE-8729D94FAD26}"/>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FDC9F09D-A6EA-4E04-A6AE-BF74343E27D4}"/>
              </a:ext>
            </a:extLst>
          </p:cNvPr>
          <p:cNvSpPr>
            <a:spLocks noGrp="1"/>
          </p:cNvSpPr>
          <p:nvPr>
            <p:ph type="dt" sz="half" idx="10"/>
          </p:nvPr>
        </p:nvSpPr>
        <p:spPr/>
        <p:txBody>
          <a:bodyPr/>
          <a:lstStyle/>
          <a:p>
            <a:fld id="{9F553B62-E27F-4B5A-95A8-820077A4FBF3}" type="datetimeFigureOut">
              <a:rPr lang="ru-RU" smtClean="0"/>
              <a:t>17.10.2023</a:t>
            </a:fld>
            <a:endParaRPr lang="ru-RU"/>
          </a:p>
        </p:txBody>
      </p:sp>
      <p:sp>
        <p:nvSpPr>
          <p:cNvPr id="5" name="Нижний колонтитул 4">
            <a:extLst>
              <a:ext uri="{FF2B5EF4-FFF2-40B4-BE49-F238E27FC236}">
                <a16:creationId xmlns:a16="http://schemas.microsoft.com/office/drawing/2014/main" id="{0AE11137-8B21-4A58-AE58-772AB3AF7C46}"/>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7039EDC4-9DBC-479D-82A7-0EDFC9AD37AE}"/>
              </a:ext>
            </a:extLst>
          </p:cNvPr>
          <p:cNvSpPr>
            <a:spLocks noGrp="1"/>
          </p:cNvSpPr>
          <p:nvPr>
            <p:ph type="sldNum" sz="quarter" idx="12"/>
          </p:nvPr>
        </p:nvSpPr>
        <p:spPr/>
        <p:txBody>
          <a:bodyPr/>
          <a:lstStyle/>
          <a:p>
            <a:fld id="{82665C30-54C2-4027-8248-AC049FEBF349}" type="slidenum">
              <a:rPr lang="ru-RU" smtClean="0"/>
              <a:t>‹#›</a:t>
            </a:fld>
            <a:endParaRPr lang="ru-RU"/>
          </a:p>
        </p:txBody>
      </p:sp>
    </p:spTree>
    <p:extLst>
      <p:ext uri="{BB962C8B-B14F-4D97-AF65-F5344CB8AC3E}">
        <p14:creationId xmlns:p14="http://schemas.microsoft.com/office/powerpoint/2010/main" val="2993695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B6FBFDB-5F27-4D3A-983E-6E7B575C86DC}"/>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BDDA0E63-28E0-4100-B110-77A150B43E0F}"/>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DEE96EC-184B-4600-9C88-BEAAB82E0CF1}"/>
              </a:ext>
            </a:extLst>
          </p:cNvPr>
          <p:cNvSpPr>
            <a:spLocks noGrp="1"/>
          </p:cNvSpPr>
          <p:nvPr>
            <p:ph type="dt" sz="half" idx="10"/>
          </p:nvPr>
        </p:nvSpPr>
        <p:spPr/>
        <p:txBody>
          <a:bodyPr/>
          <a:lstStyle/>
          <a:p>
            <a:fld id="{9F553B62-E27F-4B5A-95A8-820077A4FBF3}" type="datetimeFigureOut">
              <a:rPr lang="ru-RU" smtClean="0"/>
              <a:t>17.10.2023</a:t>
            </a:fld>
            <a:endParaRPr lang="ru-RU"/>
          </a:p>
        </p:txBody>
      </p:sp>
      <p:sp>
        <p:nvSpPr>
          <p:cNvPr id="5" name="Нижний колонтитул 4">
            <a:extLst>
              <a:ext uri="{FF2B5EF4-FFF2-40B4-BE49-F238E27FC236}">
                <a16:creationId xmlns:a16="http://schemas.microsoft.com/office/drawing/2014/main" id="{EF73BC44-0651-45C6-91BF-F74294FD8D9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EF19CD7-A99A-429E-8AF8-9572BFA0D9F8}"/>
              </a:ext>
            </a:extLst>
          </p:cNvPr>
          <p:cNvSpPr>
            <a:spLocks noGrp="1"/>
          </p:cNvSpPr>
          <p:nvPr>
            <p:ph type="sldNum" sz="quarter" idx="12"/>
          </p:nvPr>
        </p:nvSpPr>
        <p:spPr/>
        <p:txBody>
          <a:bodyPr/>
          <a:lstStyle/>
          <a:p>
            <a:fld id="{82665C30-54C2-4027-8248-AC049FEBF349}" type="slidenum">
              <a:rPr lang="ru-RU" smtClean="0"/>
              <a:t>‹#›</a:t>
            </a:fld>
            <a:endParaRPr lang="ru-RU"/>
          </a:p>
        </p:txBody>
      </p:sp>
    </p:spTree>
    <p:extLst>
      <p:ext uri="{BB962C8B-B14F-4D97-AF65-F5344CB8AC3E}">
        <p14:creationId xmlns:p14="http://schemas.microsoft.com/office/powerpoint/2010/main" val="318495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D5F6D2E-03B7-414C-A3C1-89900F79FA25}"/>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E125B11E-65FE-436B-A583-14C6CBC484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E6933907-A346-479B-806E-E97ADA4265DD}"/>
              </a:ext>
            </a:extLst>
          </p:cNvPr>
          <p:cNvSpPr>
            <a:spLocks noGrp="1"/>
          </p:cNvSpPr>
          <p:nvPr>
            <p:ph type="dt" sz="half" idx="10"/>
          </p:nvPr>
        </p:nvSpPr>
        <p:spPr/>
        <p:txBody>
          <a:bodyPr/>
          <a:lstStyle/>
          <a:p>
            <a:fld id="{9F553B62-E27F-4B5A-95A8-820077A4FBF3}" type="datetimeFigureOut">
              <a:rPr lang="ru-RU" smtClean="0"/>
              <a:t>17.10.2023</a:t>
            </a:fld>
            <a:endParaRPr lang="ru-RU"/>
          </a:p>
        </p:txBody>
      </p:sp>
      <p:sp>
        <p:nvSpPr>
          <p:cNvPr id="5" name="Нижний колонтитул 4">
            <a:extLst>
              <a:ext uri="{FF2B5EF4-FFF2-40B4-BE49-F238E27FC236}">
                <a16:creationId xmlns:a16="http://schemas.microsoft.com/office/drawing/2014/main" id="{AAC4F193-9142-450A-97BA-F572951874A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3C18CF0-8B6E-4A3C-9119-496E2AA8390D}"/>
              </a:ext>
            </a:extLst>
          </p:cNvPr>
          <p:cNvSpPr>
            <a:spLocks noGrp="1"/>
          </p:cNvSpPr>
          <p:nvPr>
            <p:ph type="sldNum" sz="quarter" idx="12"/>
          </p:nvPr>
        </p:nvSpPr>
        <p:spPr/>
        <p:txBody>
          <a:bodyPr/>
          <a:lstStyle/>
          <a:p>
            <a:fld id="{82665C30-54C2-4027-8248-AC049FEBF349}" type="slidenum">
              <a:rPr lang="ru-RU" smtClean="0"/>
              <a:t>‹#›</a:t>
            </a:fld>
            <a:endParaRPr lang="ru-RU"/>
          </a:p>
        </p:txBody>
      </p:sp>
    </p:spTree>
    <p:extLst>
      <p:ext uri="{BB962C8B-B14F-4D97-AF65-F5344CB8AC3E}">
        <p14:creationId xmlns:p14="http://schemas.microsoft.com/office/powerpoint/2010/main" val="1650762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E5708B3-4A6F-41A4-8F56-62A9E41D7C0B}"/>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87DC441C-1996-44C5-B5F5-E1A66A1EC58E}"/>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E3D8DE77-4108-46D3-9069-503D3BED2D1B}"/>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DA023C60-C0B3-4291-9252-6D8EDFF685A1}"/>
              </a:ext>
            </a:extLst>
          </p:cNvPr>
          <p:cNvSpPr>
            <a:spLocks noGrp="1"/>
          </p:cNvSpPr>
          <p:nvPr>
            <p:ph type="dt" sz="half" idx="10"/>
          </p:nvPr>
        </p:nvSpPr>
        <p:spPr/>
        <p:txBody>
          <a:bodyPr/>
          <a:lstStyle/>
          <a:p>
            <a:fld id="{9F553B62-E27F-4B5A-95A8-820077A4FBF3}" type="datetimeFigureOut">
              <a:rPr lang="ru-RU" smtClean="0"/>
              <a:t>17.10.2023</a:t>
            </a:fld>
            <a:endParaRPr lang="ru-RU"/>
          </a:p>
        </p:txBody>
      </p:sp>
      <p:sp>
        <p:nvSpPr>
          <p:cNvPr id="6" name="Нижний колонтитул 5">
            <a:extLst>
              <a:ext uri="{FF2B5EF4-FFF2-40B4-BE49-F238E27FC236}">
                <a16:creationId xmlns:a16="http://schemas.microsoft.com/office/drawing/2014/main" id="{0FF2D3FB-81D6-40C2-ABFD-A6735DB99EB4}"/>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66D452D6-E2CB-464B-BA1C-EB68F531B659}"/>
              </a:ext>
            </a:extLst>
          </p:cNvPr>
          <p:cNvSpPr>
            <a:spLocks noGrp="1"/>
          </p:cNvSpPr>
          <p:nvPr>
            <p:ph type="sldNum" sz="quarter" idx="12"/>
          </p:nvPr>
        </p:nvSpPr>
        <p:spPr/>
        <p:txBody>
          <a:bodyPr/>
          <a:lstStyle/>
          <a:p>
            <a:fld id="{82665C30-54C2-4027-8248-AC049FEBF349}" type="slidenum">
              <a:rPr lang="ru-RU" smtClean="0"/>
              <a:t>‹#›</a:t>
            </a:fld>
            <a:endParaRPr lang="ru-RU"/>
          </a:p>
        </p:txBody>
      </p:sp>
    </p:spTree>
    <p:extLst>
      <p:ext uri="{BB962C8B-B14F-4D97-AF65-F5344CB8AC3E}">
        <p14:creationId xmlns:p14="http://schemas.microsoft.com/office/powerpoint/2010/main" val="1092747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1A0FF0-D449-4891-83F5-03F5CADFE6A7}"/>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BC32A14B-585E-446C-B3C8-54E2983B52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5D5F43C5-86C7-4E39-A76B-8322034B2B95}"/>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DFF0ECAA-1A4E-4BD4-8292-3F6A6260E2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B17AD2C1-EF86-4E0D-912F-449994C68600}"/>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FFC5BBE1-3EB7-4265-B3AF-57A340A0C405}"/>
              </a:ext>
            </a:extLst>
          </p:cNvPr>
          <p:cNvSpPr>
            <a:spLocks noGrp="1"/>
          </p:cNvSpPr>
          <p:nvPr>
            <p:ph type="dt" sz="half" idx="10"/>
          </p:nvPr>
        </p:nvSpPr>
        <p:spPr/>
        <p:txBody>
          <a:bodyPr/>
          <a:lstStyle/>
          <a:p>
            <a:fld id="{9F553B62-E27F-4B5A-95A8-820077A4FBF3}" type="datetimeFigureOut">
              <a:rPr lang="ru-RU" smtClean="0"/>
              <a:t>17.10.2023</a:t>
            </a:fld>
            <a:endParaRPr lang="ru-RU"/>
          </a:p>
        </p:txBody>
      </p:sp>
      <p:sp>
        <p:nvSpPr>
          <p:cNvPr id="8" name="Нижний колонтитул 7">
            <a:extLst>
              <a:ext uri="{FF2B5EF4-FFF2-40B4-BE49-F238E27FC236}">
                <a16:creationId xmlns:a16="http://schemas.microsoft.com/office/drawing/2014/main" id="{D7E803B1-A058-4C77-9DD5-5ACFFCF002D0}"/>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F45E72D4-7FFA-48E6-A696-104BC02B4025}"/>
              </a:ext>
            </a:extLst>
          </p:cNvPr>
          <p:cNvSpPr>
            <a:spLocks noGrp="1"/>
          </p:cNvSpPr>
          <p:nvPr>
            <p:ph type="sldNum" sz="quarter" idx="12"/>
          </p:nvPr>
        </p:nvSpPr>
        <p:spPr/>
        <p:txBody>
          <a:bodyPr/>
          <a:lstStyle/>
          <a:p>
            <a:fld id="{82665C30-54C2-4027-8248-AC049FEBF349}" type="slidenum">
              <a:rPr lang="ru-RU" smtClean="0"/>
              <a:t>‹#›</a:t>
            </a:fld>
            <a:endParaRPr lang="ru-RU"/>
          </a:p>
        </p:txBody>
      </p:sp>
    </p:spTree>
    <p:extLst>
      <p:ext uri="{BB962C8B-B14F-4D97-AF65-F5344CB8AC3E}">
        <p14:creationId xmlns:p14="http://schemas.microsoft.com/office/powerpoint/2010/main" val="4194989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14D784F-DB2E-4913-BB67-8BC6542322FF}"/>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33BAE640-4DCF-4E16-96C2-8BC6DF1691CD}"/>
              </a:ext>
            </a:extLst>
          </p:cNvPr>
          <p:cNvSpPr>
            <a:spLocks noGrp="1"/>
          </p:cNvSpPr>
          <p:nvPr>
            <p:ph type="dt" sz="half" idx="10"/>
          </p:nvPr>
        </p:nvSpPr>
        <p:spPr/>
        <p:txBody>
          <a:bodyPr/>
          <a:lstStyle/>
          <a:p>
            <a:fld id="{9F553B62-E27F-4B5A-95A8-820077A4FBF3}" type="datetimeFigureOut">
              <a:rPr lang="ru-RU" smtClean="0"/>
              <a:t>17.10.2023</a:t>
            </a:fld>
            <a:endParaRPr lang="ru-RU"/>
          </a:p>
        </p:txBody>
      </p:sp>
      <p:sp>
        <p:nvSpPr>
          <p:cNvPr id="4" name="Нижний колонтитул 3">
            <a:extLst>
              <a:ext uri="{FF2B5EF4-FFF2-40B4-BE49-F238E27FC236}">
                <a16:creationId xmlns:a16="http://schemas.microsoft.com/office/drawing/2014/main" id="{A499BEFC-3F05-48B2-82D9-812A9D222E8B}"/>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1B274A38-9911-42DA-97EB-57D5870CB8F4}"/>
              </a:ext>
            </a:extLst>
          </p:cNvPr>
          <p:cNvSpPr>
            <a:spLocks noGrp="1"/>
          </p:cNvSpPr>
          <p:nvPr>
            <p:ph type="sldNum" sz="quarter" idx="12"/>
          </p:nvPr>
        </p:nvSpPr>
        <p:spPr/>
        <p:txBody>
          <a:bodyPr/>
          <a:lstStyle/>
          <a:p>
            <a:fld id="{82665C30-54C2-4027-8248-AC049FEBF349}" type="slidenum">
              <a:rPr lang="ru-RU" smtClean="0"/>
              <a:t>‹#›</a:t>
            </a:fld>
            <a:endParaRPr lang="ru-RU"/>
          </a:p>
        </p:txBody>
      </p:sp>
    </p:spTree>
    <p:extLst>
      <p:ext uri="{BB962C8B-B14F-4D97-AF65-F5344CB8AC3E}">
        <p14:creationId xmlns:p14="http://schemas.microsoft.com/office/powerpoint/2010/main" val="1175516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E2A0D7DC-B2E5-4157-8F6C-6786DA7BCC3C}"/>
              </a:ext>
            </a:extLst>
          </p:cNvPr>
          <p:cNvSpPr>
            <a:spLocks noGrp="1"/>
          </p:cNvSpPr>
          <p:nvPr>
            <p:ph type="dt" sz="half" idx="10"/>
          </p:nvPr>
        </p:nvSpPr>
        <p:spPr/>
        <p:txBody>
          <a:bodyPr/>
          <a:lstStyle/>
          <a:p>
            <a:fld id="{9F553B62-E27F-4B5A-95A8-820077A4FBF3}" type="datetimeFigureOut">
              <a:rPr lang="ru-RU" smtClean="0"/>
              <a:t>17.10.2023</a:t>
            </a:fld>
            <a:endParaRPr lang="ru-RU"/>
          </a:p>
        </p:txBody>
      </p:sp>
      <p:sp>
        <p:nvSpPr>
          <p:cNvPr id="3" name="Нижний колонтитул 2">
            <a:extLst>
              <a:ext uri="{FF2B5EF4-FFF2-40B4-BE49-F238E27FC236}">
                <a16:creationId xmlns:a16="http://schemas.microsoft.com/office/drawing/2014/main" id="{9BBBA242-D9EF-4C36-82C3-1E91FEC01791}"/>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6F052AB1-FED4-498D-8AB0-DE36CA2B8317}"/>
              </a:ext>
            </a:extLst>
          </p:cNvPr>
          <p:cNvSpPr>
            <a:spLocks noGrp="1"/>
          </p:cNvSpPr>
          <p:nvPr>
            <p:ph type="sldNum" sz="quarter" idx="12"/>
          </p:nvPr>
        </p:nvSpPr>
        <p:spPr/>
        <p:txBody>
          <a:bodyPr/>
          <a:lstStyle/>
          <a:p>
            <a:fld id="{82665C30-54C2-4027-8248-AC049FEBF349}" type="slidenum">
              <a:rPr lang="ru-RU" smtClean="0"/>
              <a:t>‹#›</a:t>
            </a:fld>
            <a:endParaRPr lang="ru-RU"/>
          </a:p>
        </p:txBody>
      </p:sp>
    </p:spTree>
    <p:extLst>
      <p:ext uri="{BB962C8B-B14F-4D97-AF65-F5344CB8AC3E}">
        <p14:creationId xmlns:p14="http://schemas.microsoft.com/office/powerpoint/2010/main" val="377689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B4C2DB8-1C1E-4BF8-9A11-D2EA9F73BAF3}"/>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7BB0D6D7-862E-45D1-90EA-54E4B24490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A88A7479-739B-4764-9AE9-87755845E4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29689B44-691F-4466-AE62-9111D7768CE0}"/>
              </a:ext>
            </a:extLst>
          </p:cNvPr>
          <p:cNvSpPr>
            <a:spLocks noGrp="1"/>
          </p:cNvSpPr>
          <p:nvPr>
            <p:ph type="dt" sz="half" idx="10"/>
          </p:nvPr>
        </p:nvSpPr>
        <p:spPr/>
        <p:txBody>
          <a:bodyPr/>
          <a:lstStyle/>
          <a:p>
            <a:fld id="{9F553B62-E27F-4B5A-95A8-820077A4FBF3}" type="datetimeFigureOut">
              <a:rPr lang="ru-RU" smtClean="0"/>
              <a:t>17.10.2023</a:t>
            </a:fld>
            <a:endParaRPr lang="ru-RU"/>
          </a:p>
        </p:txBody>
      </p:sp>
      <p:sp>
        <p:nvSpPr>
          <p:cNvPr id="6" name="Нижний колонтитул 5">
            <a:extLst>
              <a:ext uri="{FF2B5EF4-FFF2-40B4-BE49-F238E27FC236}">
                <a16:creationId xmlns:a16="http://schemas.microsoft.com/office/drawing/2014/main" id="{F328F964-0A13-49BA-A834-E1A4845E9952}"/>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5779870F-3EC5-4EAE-90EB-08C53E628A5E}"/>
              </a:ext>
            </a:extLst>
          </p:cNvPr>
          <p:cNvSpPr>
            <a:spLocks noGrp="1"/>
          </p:cNvSpPr>
          <p:nvPr>
            <p:ph type="sldNum" sz="quarter" idx="12"/>
          </p:nvPr>
        </p:nvSpPr>
        <p:spPr/>
        <p:txBody>
          <a:bodyPr/>
          <a:lstStyle/>
          <a:p>
            <a:fld id="{82665C30-54C2-4027-8248-AC049FEBF349}" type="slidenum">
              <a:rPr lang="ru-RU" smtClean="0"/>
              <a:t>‹#›</a:t>
            </a:fld>
            <a:endParaRPr lang="ru-RU"/>
          </a:p>
        </p:txBody>
      </p:sp>
    </p:spTree>
    <p:extLst>
      <p:ext uri="{BB962C8B-B14F-4D97-AF65-F5344CB8AC3E}">
        <p14:creationId xmlns:p14="http://schemas.microsoft.com/office/powerpoint/2010/main" val="2873066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5DB7D7-D5B1-403B-8700-1482A1FF6584}"/>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998B3144-8C61-4883-9D51-03595B8887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A2279824-E53D-43E9-A1BA-0F77D25932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6560A5EC-D5DE-46CE-98FF-A8C26436353D}"/>
              </a:ext>
            </a:extLst>
          </p:cNvPr>
          <p:cNvSpPr>
            <a:spLocks noGrp="1"/>
          </p:cNvSpPr>
          <p:nvPr>
            <p:ph type="dt" sz="half" idx="10"/>
          </p:nvPr>
        </p:nvSpPr>
        <p:spPr/>
        <p:txBody>
          <a:bodyPr/>
          <a:lstStyle/>
          <a:p>
            <a:fld id="{9F553B62-E27F-4B5A-95A8-820077A4FBF3}" type="datetimeFigureOut">
              <a:rPr lang="ru-RU" smtClean="0"/>
              <a:t>17.10.2023</a:t>
            </a:fld>
            <a:endParaRPr lang="ru-RU"/>
          </a:p>
        </p:txBody>
      </p:sp>
      <p:sp>
        <p:nvSpPr>
          <p:cNvPr id="6" name="Нижний колонтитул 5">
            <a:extLst>
              <a:ext uri="{FF2B5EF4-FFF2-40B4-BE49-F238E27FC236}">
                <a16:creationId xmlns:a16="http://schemas.microsoft.com/office/drawing/2014/main" id="{C66E5D19-15B0-4D7E-A698-BC27809DD16D}"/>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6F810A7-057B-4515-A82E-F91A66E49559}"/>
              </a:ext>
            </a:extLst>
          </p:cNvPr>
          <p:cNvSpPr>
            <a:spLocks noGrp="1"/>
          </p:cNvSpPr>
          <p:nvPr>
            <p:ph type="sldNum" sz="quarter" idx="12"/>
          </p:nvPr>
        </p:nvSpPr>
        <p:spPr/>
        <p:txBody>
          <a:bodyPr/>
          <a:lstStyle/>
          <a:p>
            <a:fld id="{82665C30-54C2-4027-8248-AC049FEBF349}" type="slidenum">
              <a:rPr lang="ru-RU" smtClean="0"/>
              <a:t>‹#›</a:t>
            </a:fld>
            <a:endParaRPr lang="ru-RU"/>
          </a:p>
        </p:txBody>
      </p:sp>
    </p:spTree>
    <p:extLst>
      <p:ext uri="{BB962C8B-B14F-4D97-AF65-F5344CB8AC3E}">
        <p14:creationId xmlns:p14="http://schemas.microsoft.com/office/powerpoint/2010/main" val="1037348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4E477A-075D-4283-B67E-A204659501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0D4278D9-7010-434D-992F-042B87107B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8623AA5-FFA8-4DEB-8D73-4B3DA2B379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553B62-E27F-4B5A-95A8-820077A4FBF3}" type="datetimeFigureOut">
              <a:rPr lang="ru-RU" smtClean="0"/>
              <a:t>17.10.2023</a:t>
            </a:fld>
            <a:endParaRPr lang="ru-RU"/>
          </a:p>
        </p:txBody>
      </p:sp>
      <p:sp>
        <p:nvSpPr>
          <p:cNvPr id="5" name="Нижний колонтитул 4">
            <a:extLst>
              <a:ext uri="{FF2B5EF4-FFF2-40B4-BE49-F238E27FC236}">
                <a16:creationId xmlns:a16="http://schemas.microsoft.com/office/drawing/2014/main" id="{1AB012D7-C423-4F85-85AC-613E1FBA13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69E9CEF6-4C61-48A5-B9E0-D07D13CE28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665C30-54C2-4027-8248-AC049FEBF349}" type="slidenum">
              <a:rPr lang="ru-RU" smtClean="0"/>
              <a:t>‹#›</a:t>
            </a:fld>
            <a:endParaRPr lang="ru-RU"/>
          </a:p>
        </p:txBody>
      </p:sp>
    </p:spTree>
    <p:extLst>
      <p:ext uri="{BB962C8B-B14F-4D97-AF65-F5344CB8AC3E}">
        <p14:creationId xmlns:p14="http://schemas.microsoft.com/office/powerpoint/2010/main" val="1550678301"/>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797183"/>
            <a:ext cx="12192000" cy="3966418"/>
          </a:xfrm>
        </p:spPr>
        <p:txBody>
          <a:bodyPr>
            <a:noAutofit/>
          </a:bodyPr>
          <a:lstStyle/>
          <a:p>
            <a:pPr lvl="0" algn="ctr"/>
            <a:r>
              <a:rPr lang="ru-RU" sz="5400" b="1" dirty="0">
                <a:solidFill>
                  <a:schemeClr val="tx1"/>
                </a:solidFill>
                <a:latin typeface="Segoe Script" panose="020B0504020000000003" pitchFamily="34" charset="0"/>
                <a:ea typeface="Verdana" panose="020B0604030504040204" pitchFamily="34" charset="0"/>
              </a:rPr>
              <a:t>НОВЫЙ </a:t>
            </a:r>
            <a:br>
              <a:rPr lang="ru-RU" sz="5400" b="1" dirty="0">
                <a:solidFill>
                  <a:schemeClr val="tx1"/>
                </a:solidFill>
                <a:latin typeface="Segoe Script" panose="020B0504020000000003" pitchFamily="34" charset="0"/>
                <a:ea typeface="Verdana" panose="020B0604030504040204" pitchFamily="34" charset="0"/>
              </a:rPr>
            </a:br>
            <a:r>
              <a:rPr lang="ru-RU" sz="5400" b="1" dirty="0">
                <a:solidFill>
                  <a:schemeClr val="tx1"/>
                </a:solidFill>
                <a:latin typeface="Segoe Script" panose="020B0504020000000003" pitchFamily="34" charset="0"/>
                <a:ea typeface="Verdana" panose="020B0604030504040204" pitchFamily="34" charset="0"/>
              </a:rPr>
              <a:t>порядок </a:t>
            </a:r>
            <a:br>
              <a:rPr lang="ru-RU" sz="5400" b="1" dirty="0">
                <a:solidFill>
                  <a:schemeClr val="tx1"/>
                </a:solidFill>
                <a:latin typeface="Segoe Script" panose="020B0504020000000003" pitchFamily="34" charset="0"/>
                <a:ea typeface="Verdana" panose="020B0604030504040204" pitchFamily="34" charset="0"/>
              </a:rPr>
            </a:br>
            <a:r>
              <a:rPr lang="ru-RU" sz="5400" b="1" dirty="0">
                <a:solidFill>
                  <a:schemeClr val="tx1"/>
                </a:solidFill>
                <a:latin typeface="Segoe Script" panose="020B0504020000000003" pitchFamily="34" charset="0"/>
                <a:ea typeface="Verdana" panose="020B0604030504040204" pitchFamily="34" charset="0"/>
              </a:rPr>
              <a:t>аттестации </a:t>
            </a:r>
            <a:br>
              <a:rPr lang="ru-RU" sz="5400" b="1" dirty="0">
                <a:solidFill>
                  <a:schemeClr val="tx1"/>
                </a:solidFill>
                <a:latin typeface="Segoe Script" panose="020B0504020000000003" pitchFamily="34" charset="0"/>
                <a:ea typeface="Verdana" panose="020B0604030504040204" pitchFamily="34" charset="0"/>
              </a:rPr>
            </a:br>
            <a:r>
              <a:rPr lang="ru-RU" sz="5400" b="1" dirty="0">
                <a:solidFill>
                  <a:schemeClr val="tx1"/>
                </a:solidFill>
                <a:latin typeface="Segoe Script" panose="020B0504020000000003" pitchFamily="34" charset="0"/>
                <a:ea typeface="Verdana" panose="020B0604030504040204" pitchFamily="34" charset="0"/>
              </a:rPr>
              <a:t>педагогических </a:t>
            </a:r>
            <a:br>
              <a:rPr lang="ru-RU" sz="5400" b="1" dirty="0">
                <a:solidFill>
                  <a:schemeClr val="tx1"/>
                </a:solidFill>
                <a:latin typeface="Segoe Script" panose="020B0504020000000003" pitchFamily="34" charset="0"/>
                <a:ea typeface="Verdana" panose="020B0604030504040204" pitchFamily="34" charset="0"/>
              </a:rPr>
            </a:br>
            <a:r>
              <a:rPr lang="ru-RU" sz="5400" b="1" dirty="0">
                <a:solidFill>
                  <a:schemeClr val="tx1"/>
                </a:solidFill>
                <a:latin typeface="Segoe Script" panose="020B0504020000000003" pitchFamily="34" charset="0"/>
                <a:ea typeface="Verdana" panose="020B0604030504040204" pitchFamily="34" charset="0"/>
              </a:rPr>
              <a:t>работников</a:t>
            </a:r>
            <a:br>
              <a:rPr lang="ru-RU" sz="5400" b="1" dirty="0">
                <a:solidFill>
                  <a:srgbClr val="002060"/>
                </a:solidFill>
                <a:latin typeface="Segoe Script" panose="020B0504020000000003" pitchFamily="34" charset="0"/>
                <a:ea typeface="Verdana" panose="020B0604030504040204" pitchFamily="34" charset="0"/>
              </a:rPr>
            </a:br>
            <a:endParaRPr lang="ru-RU" sz="5400" b="1" dirty="0">
              <a:solidFill>
                <a:srgbClr val="002060"/>
              </a:solidFill>
              <a:latin typeface="Segoe Script" panose="020B0504020000000003" pitchFamily="34" charset="0"/>
            </a:endParaRPr>
          </a:p>
        </p:txBody>
      </p:sp>
      <p:sp>
        <p:nvSpPr>
          <p:cNvPr id="10" name="Text Box 9"/>
          <p:cNvSpPr txBox="1">
            <a:spLocks noChangeArrowheads="1"/>
          </p:cNvSpPr>
          <p:nvPr/>
        </p:nvSpPr>
        <p:spPr bwMode="auto">
          <a:xfrm>
            <a:off x="0" y="533023"/>
            <a:ext cx="12192000" cy="870922"/>
          </a:xfrm>
          <a:prstGeom prst="rect">
            <a:avLst/>
          </a:prstGeom>
          <a:solidFill>
            <a:srgbClr val="FFC00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449263" lvl="0" indent="0" algn="ctr" defTabSz="914400" rtl="0" eaLnBrk="0" fontAlgn="base" latinLnBrk="0" hangingPunct="0">
              <a:lnSpc>
                <a:spcPct val="100000"/>
              </a:lnSpc>
              <a:spcBef>
                <a:spcPct val="0"/>
              </a:spcBef>
              <a:spcAft>
                <a:spcPct val="0"/>
              </a:spcAft>
              <a:buClrTx/>
              <a:buSzTx/>
              <a:buFontTx/>
              <a:buNone/>
              <a:tabLst/>
            </a:pPr>
            <a:endParaRPr kumimoji="0" lang="ru-RU" altLang="ru-RU" sz="900" b="1" i="0" u="none" strike="noStrike" cap="none" normalizeH="0" baseline="0" dirty="0">
              <a:ln>
                <a:noFill/>
              </a:ln>
              <a:solidFill>
                <a:srgbClr val="000000"/>
              </a:solidFill>
              <a:effectLst/>
              <a:latin typeface="Book Antiqua" panose="02040602050305030304" pitchFamily="18" charset="0"/>
              <a:cs typeface="Iskoola Pota" panose="020B0502040204020203" pitchFamily="34" charset="0"/>
            </a:endParaRPr>
          </a:p>
          <a:p>
            <a:pPr marR="449263" eaLnBrk="0" fontAlgn="base" hangingPunct="0">
              <a:spcBef>
                <a:spcPct val="0"/>
              </a:spcBef>
              <a:spcAft>
                <a:spcPct val="0"/>
              </a:spcAft>
            </a:pPr>
            <a:r>
              <a:rPr kumimoji="0" lang="ru-RU" altLang="ru-RU" sz="2800" i="1" u="none" strike="noStrike" cap="none" normalizeH="0" baseline="0" dirty="0">
                <a:ln>
                  <a:noFill/>
                </a:ln>
                <a:solidFill>
                  <a:srgbClr val="000000"/>
                </a:solidFill>
                <a:effectLst/>
                <a:latin typeface="Arial" panose="020B0604020202020204" pitchFamily="34" charset="0"/>
                <a:ea typeface="Verdana" panose="020B0604030504040204" pitchFamily="34" charset="0"/>
                <a:cs typeface="Iskoola Pota" panose="020B0502040204020203" pitchFamily="34" charset="0"/>
              </a:rPr>
              <a:t>     </a:t>
            </a:r>
            <a:r>
              <a:rPr kumimoji="0" lang="ru-RU" altLang="ru-RU" sz="2800" u="none" strike="noStrike" cap="none" normalizeH="0" baseline="0" dirty="0">
                <a:ln>
                  <a:noFill/>
                </a:ln>
                <a:solidFill>
                  <a:srgbClr val="000000"/>
                </a:solidFill>
                <a:effectLst/>
                <a:latin typeface="Arial" panose="020B0604020202020204" pitchFamily="34" charset="0"/>
                <a:ea typeface="Verdana" panose="020B0604030504040204" pitchFamily="34" charset="0"/>
                <a:cs typeface="Iskoola Pota" panose="020B0502040204020203" pitchFamily="34" charset="0"/>
              </a:rPr>
              <a:t>Каневской</a:t>
            </a:r>
            <a:r>
              <a:rPr kumimoji="0" lang="ru-RU" altLang="ru-RU" sz="2800" u="none" strike="noStrike" cap="none" normalizeH="0" dirty="0">
                <a:ln>
                  <a:noFill/>
                </a:ln>
                <a:solidFill>
                  <a:srgbClr val="000000"/>
                </a:solidFill>
                <a:effectLst/>
                <a:latin typeface="Arial" panose="020B0604020202020204" pitchFamily="34" charset="0"/>
                <a:ea typeface="Verdana" panose="020B0604030504040204" pitchFamily="34" charset="0"/>
                <a:cs typeface="Iskoola Pota" panose="020B0502040204020203" pitchFamily="34" charset="0"/>
              </a:rPr>
              <a:t> район</a:t>
            </a:r>
            <a:endParaRPr lang="ru-RU" sz="2800" dirty="0">
              <a:latin typeface="Arial" panose="020B0604020202020204" pitchFamily="34" charset="0"/>
              <a:cs typeface="Iskoola Pota" panose="020B0502040204020203" pitchFamily="34" charset="0"/>
            </a:endParaRPr>
          </a:p>
          <a:p>
            <a:pPr marL="0" marR="449263" lvl="0" indent="0" algn="ctr" defTabSz="914400" rtl="0" eaLnBrk="0" fontAlgn="base" latinLnBrk="0" hangingPunct="0">
              <a:lnSpc>
                <a:spcPct val="100000"/>
              </a:lnSpc>
              <a:spcBef>
                <a:spcPct val="0"/>
              </a:spcBef>
              <a:spcAft>
                <a:spcPct val="0"/>
              </a:spcAft>
              <a:buClrTx/>
              <a:buSzTx/>
              <a:buFontTx/>
              <a:buNone/>
              <a:tabLst/>
            </a:pPr>
            <a:endParaRPr kumimoji="0" lang="ru-RU" altLang="ru-RU" sz="2000" i="0" u="none" strike="noStrike" cap="none" normalizeH="0" baseline="0" dirty="0">
              <a:ln>
                <a:noFill/>
              </a:ln>
              <a:solidFill>
                <a:schemeClr val="tx1"/>
              </a:solidFill>
              <a:effectLst/>
              <a:latin typeface="Arial" panose="020B0604020202020204" pitchFamily="34" charset="0"/>
              <a:ea typeface="Verdana" panose="020B0604030504040204" pitchFamily="34" charset="0"/>
              <a:cs typeface="Iskoola Pota" panose="020B0502040204020203" pitchFamily="34" charset="0"/>
            </a:endParaRPr>
          </a:p>
        </p:txBody>
      </p:sp>
      <p:sp>
        <p:nvSpPr>
          <p:cNvPr id="11" name="Текст 10"/>
          <p:cNvSpPr txBox="1">
            <a:spLocks/>
          </p:cNvSpPr>
          <p:nvPr/>
        </p:nvSpPr>
        <p:spPr>
          <a:xfrm>
            <a:off x="328246" y="968484"/>
            <a:ext cx="11535508" cy="8286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u-RU" sz="1800" dirty="0">
              <a:solidFill>
                <a:sysClr val="windowText" lastClr="000000"/>
              </a:solidFill>
            </a:endParaRPr>
          </a:p>
        </p:txBody>
      </p:sp>
      <p:sp>
        <p:nvSpPr>
          <p:cNvPr id="12" name="Текст 10"/>
          <p:cNvSpPr txBox="1">
            <a:spLocks/>
          </p:cNvSpPr>
          <p:nvPr/>
        </p:nvSpPr>
        <p:spPr>
          <a:xfrm>
            <a:off x="3716383" y="8771364"/>
            <a:ext cx="10515600" cy="8286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u-RU" sz="2400" dirty="0"/>
          </a:p>
        </p:txBody>
      </p:sp>
      <p:sp>
        <p:nvSpPr>
          <p:cNvPr id="18" name="Text Box 2"/>
          <p:cNvSpPr txBox="1">
            <a:spLocks noChangeArrowheads="1"/>
          </p:cNvSpPr>
          <p:nvPr/>
        </p:nvSpPr>
        <p:spPr bwMode="auto">
          <a:xfrm>
            <a:off x="0" y="5977311"/>
            <a:ext cx="12192000" cy="832514"/>
          </a:xfrm>
          <a:prstGeom prst="rect">
            <a:avLst/>
          </a:prstGeom>
          <a:noFill/>
          <a:ln>
            <a:noFill/>
          </a:ln>
          <a:effectLst/>
          <a:extLst>
            <a:ext uri="{909E8E84-426E-40DD-AFC4-6F175D3DCCD1}">
              <a14:hiddenFill xmlns:a14="http://schemas.microsoft.com/office/drawing/2010/main">
                <a:solidFill>
                  <a:srgbClr val="330066"/>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3600" b="0" i="0" u="none" strike="noStrike" cap="none" normalizeH="0" baseline="0" dirty="0">
                <a:ln>
                  <a:noFill/>
                </a:ln>
                <a:solidFill>
                  <a:schemeClr val="tx1"/>
                </a:solidFill>
                <a:effectLst/>
                <a:latin typeface="Arial" panose="020B0604020202020204" pitchFamily="34" charset="0"/>
              </a:rPr>
              <a:t> </a:t>
            </a:r>
            <a:r>
              <a:rPr kumimoji="0" lang="ru-RU" altLang="ru-RU" sz="2800" b="0" u="none" strike="noStrike" cap="none" normalizeH="0" baseline="0" dirty="0">
                <a:ln>
                  <a:noFill/>
                </a:ln>
                <a:solidFill>
                  <a:schemeClr val="tx1"/>
                </a:solidFill>
                <a:effectLst/>
                <a:latin typeface="Arial" panose="020B0604020202020204" pitchFamily="34" charset="0"/>
                <a:cs typeface="Iskoola Pota" panose="020B0502040204020203" pitchFamily="34" charset="0"/>
              </a:rPr>
              <a:t>2023</a:t>
            </a:r>
          </a:p>
        </p:txBody>
      </p:sp>
    </p:spTree>
    <p:extLst>
      <p:ext uri="{BB962C8B-B14F-4D97-AF65-F5344CB8AC3E}">
        <p14:creationId xmlns:p14="http://schemas.microsoft.com/office/powerpoint/2010/main" val="3008248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Текст 10"/>
          <p:cNvSpPr txBox="1">
            <a:spLocks/>
          </p:cNvSpPr>
          <p:nvPr/>
        </p:nvSpPr>
        <p:spPr>
          <a:xfrm>
            <a:off x="3716383" y="8771364"/>
            <a:ext cx="10515600" cy="8286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u-RU" sz="2400" dirty="0"/>
          </a:p>
        </p:txBody>
      </p:sp>
      <p:sp>
        <p:nvSpPr>
          <p:cNvPr id="2" name="Прямоугольник 1"/>
          <p:cNvSpPr/>
          <p:nvPr/>
        </p:nvSpPr>
        <p:spPr>
          <a:xfrm>
            <a:off x="236220" y="297180"/>
            <a:ext cx="11719560" cy="6263640"/>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ru-RU" sz="2000" b="1" dirty="0">
                <a:solidFill>
                  <a:schemeClr val="tx1"/>
                </a:solidFill>
                <a:highlight>
                  <a:srgbClr val="FFFF00"/>
                </a:highlight>
              </a:rPr>
              <a:t>13.</a:t>
            </a:r>
            <a:r>
              <a:rPr lang="ru-RU" sz="2000" b="1" dirty="0">
                <a:solidFill>
                  <a:schemeClr val="tx1"/>
                </a:solidFill>
              </a:rPr>
              <a:t> Аттестация проводится на заседании аттестационной комиссии организации </a:t>
            </a:r>
            <a:r>
              <a:rPr lang="ru-RU" sz="2000" b="1" u="sng" dirty="0">
                <a:solidFill>
                  <a:schemeClr val="tx1"/>
                </a:solidFill>
              </a:rPr>
              <a:t>с участием педагогического работника.</a:t>
            </a:r>
          </a:p>
          <a:p>
            <a:r>
              <a:rPr lang="ru-RU" sz="2000" b="1" dirty="0">
                <a:solidFill>
                  <a:schemeClr val="tx1"/>
                </a:solidFill>
              </a:rPr>
              <a:t>       </a:t>
            </a:r>
            <a:r>
              <a:rPr lang="ru-RU" sz="2000" b="1" u="sng" dirty="0">
                <a:solidFill>
                  <a:schemeClr val="tx1"/>
                </a:solidFill>
              </a:rPr>
              <a:t>Заседание аттестационной комиссии организации считается правомочным, если на нем присутствуют    не менее двух третей от общего числа </a:t>
            </a:r>
            <a:r>
              <a:rPr lang="ru-RU" sz="2000" b="1" dirty="0">
                <a:solidFill>
                  <a:schemeClr val="tx1"/>
                </a:solidFill>
              </a:rPr>
              <a:t>членов аттестационной комиссии организации.</a:t>
            </a:r>
          </a:p>
          <a:p>
            <a:r>
              <a:rPr lang="ru-RU" sz="2000" b="1" dirty="0">
                <a:solidFill>
                  <a:schemeClr val="tx1"/>
                </a:solidFill>
              </a:rPr>
              <a:t>       </a:t>
            </a:r>
            <a:r>
              <a:rPr lang="ru-RU" sz="2000" b="1" u="sng" dirty="0">
                <a:solidFill>
                  <a:schemeClr val="tx1"/>
                </a:solidFill>
              </a:rPr>
              <a:t>В случае отсутствия педагогического работника в день проведения аттестации на заседании аттестационной комиссии организации по уважительным причинам, его аттестация переносится на другую дату, и в график аттестации вносятся соответствующие изменения, о чем работодатель знакомит работника под подпись не менее чем за 30 календарных дней до новой даты проведения его аттестации.</a:t>
            </a:r>
          </a:p>
          <a:p>
            <a:r>
              <a:rPr lang="ru-RU" sz="2000" b="1" dirty="0">
                <a:solidFill>
                  <a:schemeClr val="tx1"/>
                </a:solidFill>
              </a:rPr>
              <a:t>       </a:t>
            </a:r>
            <a:r>
              <a:rPr lang="ru-RU" sz="2000" b="1" u="sng" dirty="0">
                <a:solidFill>
                  <a:schemeClr val="tx1"/>
                </a:solidFill>
              </a:rPr>
              <a:t>При неявке педагогического работника </a:t>
            </a:r>
            <a:r>
              <a:rPr lang="ru-RU" sz="2000" b="1" dirty="0">
                <a:solidFill>
                  <a:schemeClr val="tx1"/>
                </a:solidFill>
              </a:rPr>
              <a:t>на заседание аттестационной комиссии организации без уважительной причины аттестационная </a:t>
            </a:r>
            <a:r>
              <a:rPr lang="ru-RU" sz="2000" b="1" u="sng" dirty="0">
                <a:solidFill>
                  <a:schemeClr val="tx1"/>
                </a:solidFill>
              </a:rPr>
              <a:t>комиссия организации проводит аттестацию в его отсутствие.</a:t>
            </a:r>
          </a:p>
          <a:p>
            <a:pPr lvl="1"/>
            <a:r>
              <a:rPr lang="ru-RU" sz="2000" b="1" dirty="0">
                <a:solidFill>
                  <a:schemeClr val="tx1"/>
                </a:solidFill>
                <a:highlight>
                  <a:srgbClr val="FFFF00"/>
                </a:highlight>
              </a:rPr>
              <a:t>14.</a:t>
            </a:r>
            <a:r>
              <a:rPr lang="ru-RU" sz="2000" b="1" dirty="0">
                <a:solidFill>
                  <a:schemeClr val="tx1"/>
                </a:solidFill>
              </a:rPr>
              <a:t> Аттестационная комиссия организации рассматривает представление работодателя, а также дополнительные сведения педагогического работника, характеризующие его профессиональную деятельность (при их наличии).</a:t>
            </a:r>
          </a:p>
        </p:txBody>
      </p:sp>
    </p:spTree>
    <p:extLst>
      <p:ext uri="{BB962C8B-B14F-4D97-AF65-F5344CB8AC3E}">
        <p14:creationId xmlns:p14="http://schemas.microsoft.com/office/powerpoint/2010/main" val="206632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Текст 10"/>
          <p:cNvSpPr txBox="1">
            <a:spLocks/>
          </p:cNvSpPr>
          <p:nvPr/>
        </p:nvSpPr>
        <p:spPr>
          <a:xfrm>
            <a:off x="3716383" y="8771364"/>
            <a:ext cx="10515600" cy="8286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u-RU" sz="2400" dirty="0"/>
          </a:p>
        </p:txBody>
      </p:sp>
      <p:sp>
        <p:nvSpPr>
          <p:cNvPr id="2" name="Прямоугольник 1"/>
          <p:cNvSpPr/>
          <p:nvPr/>
        </p:nvSpPr>
        <p:spPr>
          <a:xfrm>
            <a:off x="236220" y="297180"/>
            <a:ext cx="11719560" cy="6263640"/>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ru-RU" dirty="0">
                <a:solidFill>
                  <a:schemeClr val="tx1"/>
                </a:solidFill>
                <a:highlight>
                  <a:srgbClr val="FFFF00"/>
                </a:highlight>
              </a:rPr>
              <a:t>15.</a:t>
            </a:r>
            <a:r>
              <a:rPr lang="ru-RU" dirty="0">
                <a:solidFill>
                  <a:schemeClr val="tx1"/>
                </a:solidFill>
              </a:rPr>
              <a:t> По результатам аттестации педагогического работника аттестационная комиссия организации принимает одно из следующих решений:</a:t>
            </a:r>
            <a:endParaRPr lang="ru-RU" sz="1200" dirty="0">
              <a:solidFill>
                <a:schemeClr val="tx1"/>
              </a:solidFill>
            </a:endParaRPr>
          </a:p>
          <a:p>
            <a:r>
              <a:rPr lang="ru-RU" u="sng" dirty="0">
                <a:solidFill>
                  <a:schemeClr val="tx1"/>
                </a:solidFill>
              </a:rPr>
              <a:t>соответствует занимаемой должности (указывается должность педагогического работника);</a:t>
            </a:r>
          </a:p>
          <a:p>
            <a:r>
              <a:rPr lang="ru-RU" u="sng" dirty="0">
                <a:solidFill>
                  <a:schemeClr val="tx1"/>
                </a:solidFill>
              </a:rPr>
              <a:t>не соответствует занимаемой должности (указывается должность педагогического работника).</a:t>
            </a:r>
          </a:p>
          <a:p>
            <a:pPr lvl="1"/>
            <a:r>
              <a:rPr lang="ru-RU" dirty="0">
                <a:solidFill>
                  <a:schemeClr val="tx1"/>
                </a:solidFill>
                <a:highlight>
                  <a:srgbClr val="FFFF00"/>
                </a:highlight>
              </a:rPr>
              <a:t>16.</a:t>
            </a:r>
            <a:r>
              <a:rPr lang="ru-RU" dirty="0">
                <a:solidFill>
                  <a:schemeClr val="tx1"/>
                </a:solidFill>
              </a:rPr>
              <a:t> Решение     принимается     аттестационной     комиссией     организации в отсутствие аттестуемого педагогического работника открытым голосованием большинством голосов членов аттестационной комиссии организации, присутствующих на заседании.</a:t>
            </a:r>
            <a:endParaRPr lang="ru-RU" sz="1200" dirty="0">
              <a:solidFill>
                <a:schemeClr val="tx1"/>
              </a:solidFill>
            </a:endParaRPr>
          </a:p>
          <a:p>
            <a:r>
              <a:rPr lang="ru-RU" dirty="0">
                <a:solidFill>
                  <a:schemeClr val="tx1"/>
                </a:solidFill>
              </a:rPr>
              <a:t>При прохождении аттестации педагогический работник, являющийся членом аттестационной комиссии организации, не участвует в голосовании по своей кандидатуре.</a:t>
            </a:r>
          </a:p>
          <a:p>
            <a:pPr lvl="1"/>
            <a:r>
              <a:rPr lang="ru-RU" dirty="0">
                <a:solidFill>
                  <a:schemeClr val="tx1"/>
                </a:solidFill>
                <a:highlight>
                  <a:srgbClr val="FFFF00"/>
                </a:highlight>
              </a:rPr>
              <a:t>17. </a:t>
            </a:r>
            <a:r>
              <a:rPr lang="ru-RU" dirty="0">
                <a:solidFill>
                  <a:schemeClr val="tx1"/>
                </a:solidFill>
              </a:rPr>
              <a:t>В случаях, когда не менее половины членов аттестационной комиссии организации,    присутствующих   на   заседании,    проголосовали    за    решение о соответствии работника занимаемой должности, педагогический работник признается соответствующим занимаемой должности.</a:t>
            </a:r>
            <a:endParaRPr lang="ru-RU" sz="1200" dirty="0">
              <a:solidFill>
                <a:schemeClr val="tx1"/>
              </a:solidFill>
            </a:endParaRPr>
          </a:p>
          <a:p>
            <a:pPr lvl="1"/>
            <a:r>
              <a:rPr lang="ru-RU" dirty="0">
                <a:solidFill>
                  <a:schemeClr val="tx1"/>
                </a:solidFill>
                <a:highlight>
                  <a:srgbClr val="FFFF00"/>
                </a:highlight>
              </a:rPr>
              <a:t>18.</a:t>
            </a:r>
            <a:r>
              <a:rPr lang="ru-RU" dirty="0">
                <a:solidFill>
                  <a:schemeClr val="tx1"/>
                </a:solidFill>
              </a:rPr>
              <a:t> Результаты аттестации педагогического работника, непосредственно присутствующего на заседании аттестационной комиссии организации, сообщаются ему после подведения итогов голосования.</a:t>
            </a:r>
            <a:endParaRPr lang="ru-RU" sz="1200" dirty="0">
              <a:solidFill>
                <a:schemeClr val="tx1"/>
              </a:solidFill>
            </a:endParaRPr>
          </a:p>
          <a:p>
            <a:pPr lvl="1"/>
            <a:r>
              <a:rPr lang="ru-RU" dirty="0">
                <a:solidFill>
                  <a:schemeClr val="tx1"/>
                </a:solidFill>
                <a:highlight>
                  <a:srgbClr val="FFFF00"/>
                </a:highlight>
              </a:rPr>
              <a:t>19.</a:t>
            </a:r>
            <a:r>
              <a:rPr lang="ru-RU" dirty="0">
                <a:solidFill>
                  <a:schemeClr val="tx1"/>
                </a:solidFill>
              </a:rPr>
              <a:t> Результаты аттестации педагогических работников заносятся в протокол, подписываемый председателем, заместителем председателя, секретарем и членами аттестационной комиссии организации, присутствовавшими на заседании, который хранится у работодателя вместе с представлениями работодателя, внесенными в аттестационную комиссию организации, дополнительными сведениями, представленными       педагогическими       работниками,       характеризующими их профессиональную деятельность (при их наличии).</a:t>
            </a:r>
            <a:endParaRPr lang="ru-RU" sz="1200" dirty="0">
              <a:solidFill>
                <a:schemeClr val="tx1"/>
              </a:solidFill>
            </a:endParaRPr>
          </a:p>
        </p:txBody>
      </p:sp>
    </p:spTree>
    <p:extLst>
      <p:ext uri="{BB962C8B-B14F-4D97-AF65-F5344CB8AC3E}">
        <p14:creationId xmlns:p14="http://schemas.microsoft.com/office/powerpoint/2010/main" val="334883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Текст 10"/>
          <p:cNvSpPr txBox="1">
            <a:spLocks/>
          </p:cNvSpPr>
          <p:nvPr/>
        </p:nvSpPr>
        <p:spPr>
          <a:xfrm>
            <a:off x="3716383" y="8771364"/>
            <a:ext cx="10515600" cy="8286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u-RU" sz="2400" dirty="0"/>
          </a:p>
        </p:txBody>
      </p:sp>
      <p:sp>
        <p:nvSpPr>
          <p:cNvPr id="2" name="Прямоугольник 1"/>
          <p:cNvSpPr/>
          <p:nvPr/>
        </p:nvSpPr>
        <p:spPr>
          <a:xfrm>
            <a:off x="236220" y="297180"/>
            <a:ext cx="11719560" cy="6263640"/>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nSpc>
                <a:spcPct val="150000"/>
              </a:lnSpc>
            </a:pPr>
            <a:r>
              <a:rPr lang="ru-RU" sz="2000" dirty="0">
                <a:solidFill>
                  <a:schemeClr val="tx1"/>
                </a:solidFill>
                <a:highlight>
                  <a:srgbClr val="FFFF00"/>
                </a:highlight>
              </a:rPr>
              <a:t>20. </a:t>
            </a:r>
            <a:r>
              <a:rPr lang="ru-RU" sz="2000" dirty="0">
                <a:solidFill>
                  <a:schemeClr val="tx1"/>
                </a:solidFill>
              </a:rPr>
              <a:t>На педагогического работника, прошедшего аттестацию, не позднее   2   рабочих дней со дня ее проведения секретарем аттестационной комиссии организации составляется выписка из протокола, содержащая сведения о фамилии, имени, отчестве (при наличии) аттестуемого, наименовании его должности, по которой проводилась аттестация, дате заседания аттестационной комиссии организации, результатах голосования, о принятом аттестационной комиссией организации   решении.    Работодатель    знакомит    педагогического   работника с выпиской из протокола   под   подпись   в течение   3   рабочих   дней   после ее составления. Выписка из протокола хранится в личном деле педагогического работника. </a:t>
            </a:r>
            <a:r>
              <a:rPr lang="ru-RU" sz="2000" u="sng" dirty="0">
                <a:solidFill>
                  <a:schemeClr val="tx1"/>
                </a:solidFill>
              </a:rPr>
              <a:t>Сведения об аттестации педагогического работника, проводимой с целью подтверждения соответствия занимаемой должности, в трудовую книжку и (или) в сведения о трудовой деятельности не вносятся.</a:t>
            </a:r>
          </a:p>
          <a:p>
            <a:pPr lvl="1"/>
            <a:endParaRPr lang="ru-RU" sz="2000" u="sng" dirty="0">
              <a:solidFill>
                <a:schemeClr val="tx1"/>
              </a:solidFill>
            </a:endParaRPr>
          </a:p>
          <a:p>
            <a:pPr lvl="0"/>
            <a:r>
              <a:rPr lang="ru-RU" sz="2000" dirty="0">
                <a:solidFill>
                  <a:schemeClr val="tx1"/>
                </a:solidFill>
              </a:rPr>
              <a:t>      </a:t>
            </a:r>
            <a:r>
              <a:rPr lang="ru-RU" sz="2000" dirty="0">
                <a:solidFill>
                  <a:schemeClr val="tx1"/>
                </a:solidFill>
                <a:highlight>
                  <a:srgbClr val="FFFF00"/>
                </a:highlight>
              </a:rPr>
              <a:t>21. </a:t>
            </a:r>
            <a:r>
              <a:rPr lang="ru-RU" sz="2000" dirty="0">
                <a:solidFill>
                  <a:schemeClr val="tx1"/>
                </a:solidFill>
              </a:rPr>
              <a:t>Результаты аттестации в целях подтверждения соответствия педагогических работников           </a:t>
            </a:r>
          </a:p>
          <a:p>
            <a:pPr lvl="0"/>
            <a:r>
              <a:rPr lang="ru-RU" sz="2000" dirty="0">
                <a:solidFill>
                  <a:schemeClr val="tx1"/>
                </a:solidFill>
              </a:rPr>
              <a:t>      занимаемым ими должностям на основе оценки профессиональной деятельности педагогический     </a:t>
            </a:r>
          </a:p>
          <a:p>
            <a:pPr lvl="0"/>
            <a:r>
              <a:rPr lang="ru-RU" sz="2000" dirty="0">
                <a:solidFill>
                  <a:schemeClr val="tx1"/>
                </a:solidFill>
              </a:rPr>
              <a:t>      работник вправе обжаловать в соответствии с законодательством Российской Федерации.</a:t>
            </a:r>
          </a:p>
        </p:txBody>
      </p:sp>
    </p:spTree>
    <p:extLst>
      <p:ext uri="{BB962C8B-B14F-4D97-AF65-F5344CB8AC3E}">
        <p14:creationId xmlns:p14="http://schemas.microsoft.com/office/powerpoint/2010/main" val="823658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12" name="Текст 10"/>
          <p:cNvSpPr txBox="1">
            <a:spLocks/>
          </p:cNvSpPr>
          <p:nvPr/>
        </p:nvSpPr>
        <p:spPr>
          <a:xfrm>
            <a:off x="3716383" y="8771364"/>
            <a:ext cx="10515600" cy="8286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u-RU" sz="2400" dirty="0"/>
          </a:p>
        </p:txBody>
      </p:sp>
      <p:sp>
        <p:nvSpPr>
          <p:cNvPr id="2" name="Прямоугольник 1"/>
          <p:cNvSpPr/>
          <p:nvPr/>
        </p:nvSpPr>
        <p:spPr>
          <a:xfrm>
            <a:off x="220468" y="148590"/>
            <a:ext cx="11751064" cy="6560820"/>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ru-RU" dirty="0">
                <a:solidFill>
                  <a:schemeClr val="tx1"/>
                </a:solidFill>
                <a:highlight>
                  <a:srgbClr val="FFFF00"/>
                </a:highlight>
              </a:rPr>
              <a:t>22. </a:t>
            </a:r>
            <a:r>
              <a:rPr lang="ru-RU" dirty="0">
                <a:solidFill>
                  <a:schemeClr val="tx1"/>
                </a:solidFill>
              </a:rPr>
              <a:t>Аттестацию в целях подтверждения соответствия занимаемой должности </a:t>
            </a:r>
            <a:r>
              <a:rPr lang="ru-RU" sz="2400" u="sng" dirty="0">
                <a:solidFill>
                  <a:schemeClr val="tx1"/>
                </a:solidFill>
              </a:rPr>
              <a:t>не проходят </a:t>
            </a:r>
            <a:r>
              <a:rPr lang="ru-RU" dirty="0">
                <a:solidFill>
                  <a:schemeClr val="tx1"/>
                </a:solidFill>
              </a:rPr>
              <a:t>следующие педагогические работники:</a:t>
            </a:r>
          </a:p>
          <a:p>
            <a:r>
              <a:rPr lang="ru-RU" dirty="0">
                <a:solidFill>
                  <a:schemeClr val="tx1"/>
                </a:solidFill>
              </a:rPr>
              <a:t>а) педагогические работники, имеющие квалификационные категории;</a:t>
            </a:r>
          </a:p>
          <a:p>
            <a:r>
              <a:rPr lang="ru-RU" dirty="0">
                <a:solidFill>
                  <a:schemeClr val="tx1"/>
                </a:solidFill>
              </a:rPr>
              <a:t>6) </a:t>
            </a:r>
            <a:r>
              <a:rPr lang="ru-RU" u="sng" dirty="0">
                <a:solidFill>
                  <a:schemeClr val="tx1"/>
                </a:solidFill>
              </a:rPr>
              <a:t>проработавшие в занимаемой должности менее двух лет в организации, в которой проводится аттестация;</a:t>
            </a:r>
          </a:p>
          <a:p>
            <a:r>
              <a:rPr lang="ru-RU" dirty="0">
                <a:solidFill>
                  <a:schemeClr val="tx1"/>
                </a:solidFill>
              </a:rPr>
              <a:t>в) беременные женщины;</a:t>
            </a:r>
          </a:p>
          <a:p>
            <a:r>
              <a:rPr lang="ru-RU" dirty="0">
                <a:solidFill>
                  <a:schemeClr val="tx1"/>
                </a:solidFill>
              </a:rPr>
              <a:t>г) женщины, находящиеся в отпуске по беременности и родам;</a:t>
            </a:r>
          </a:p>
          <a:p>
            <a:r>
              <a:rPr lang="ru-RU" dirty="0">
                <a:solidFill>
                  <a:schemeClr val="tx1"/>
                </a:solidFill>
              </a:rPr>
              <a:t>д) лица,	находящиеся	в отпуске	по уходу	за ребенком	до достижения им возраста трех лет;</a:t>
            </a:r>
          </a:p>
          <a:p>
            <a:r>
              <a:rPr lang="ru-RU" dirty="0">
                <a:solidFill>
                  <a:schemeClr val="tx1"/>
                </a:solidFill>
              </a:rPr>
              <a:t>е)отсутствовавшие на	рабочем 	месте	более	четырех	месяцев	     в	связи с заболеванием.</a:t>
            </a:r>
          </a:p>
          <a:p>
            <a:r>
              <a:rPr lang="ru-RU" dirty="0">
                <a:solidFill>
                  <a:schemeClr val="tx1"/>
                </a:solidFill>
              </a:rPr>
              <a:t>Аттестация	педагогических	работников,	предусмотренных	подпунктами</a:t>
            </a:r>
          </a:p>
          <a:p>
            <a:r>
              <a:rPr lang="ru-RU" dirty="0">
                <a:solidFill>
                  <a:schemeClr val="tx1"/>
                </a:solidFill>
              </a:rPr>
              <a:t>«г» и «д» настоящего пункта, возможна не ранее чем через два года после их выхода из указанных отпусков.</a:t>
            </a:r>
          </a:p>
          <a:p>
            <a:r>
              <a:rPr lang="ru-RU" dirty="0">
                <a:solidFill>
                  <a:schemeClr val="tx1"/>
                </a:solidFill>
              </a:rPr>
              <a:t>Аттестация педагогических работников, предусмотренных подпунктом «е» настоящего пункта, возможна не ранее чем через год после их выхода на работу.</a:t>
            </a:r>
          </a:p>
          <a:p>
            <a:pPr lvl="0"/>
            <a:br>
              <a:rPr lang="ru-RU" sz="1400" dirty="0">
                <a:solidFill>
                  <a:schemeClr val="tx1"/>
                </a:solidFill>
              </a:rPr>
            </a:br>
            <a:r>
              <a:rPr lang="ru-RU" sz="1600" b="1" dirty="0">
                <a:solidFill>
                  <a:schemeClr val="tx1"/>
                </a:solidFill>
                <a:highlight>
                  <a:srgbClr val="FFFF00"/>
                </a:highlight>
              </a:rPr>
              <a:t>23. </a:t>
            </a:r>
            <a:r>
              <a:rPr lang="ru-RU" u="sng" dirty="0">
                <a:solidFill>
                  <a:schemeClr val="tx1"/>
                </a:solidFill>
              </a:rPr>
              <a:t>Аттестационные комиссии организаций дают рекомендации работодателю о возможности назначения на соответствующие должности педагогических работников лиц, не имеющих специальной подготовки или стажа работы,</a:t>
            </a:r>
            <a:r>
              <a:rPr lang="ru-RU" dirty="0">
                <a:solidFill>
                  <a:schemeClr val="tx1"/>
                </a:solidFill>
              </a:rPr>
              <a:t> установленных в разделе «Требования к квалификации» раздела</a:t>
            </a:r>
            <a:endParaRPr lang="ru-RU" sz="1400" dirty="0">
              <a:solidFill>
                <a:schemeClr val="tx1"/>
              </a:solidFill>
            </a:endParaRPr>
          </a:p>
          <a:p>
            <a:r>
              <a:rPr lang="ru-RU" dirty="0">
                <a:solidFill>
                  <a:schemeClr val="tx1"/>
                </a:solidFill>
              </a:rPr>
              <a:t>«Квалификационные характеристики должностей работников образования» Единого квалификационного  справочника  должностей  руководителей,  специалистов и служащих и (или) профессиональными стандартами, но обладающих достаточным практическим опытом и компетентностью, выполняющих качественно и в полном объеме возложенные на них должностные обязанности.</a:t>
            </a:r>
            <a:endParaRPr lang="ru-RU" sz="1400" dirty="0">
              <a:solidFill>
                <a:schemeClr val="tx1"/>
              </a:solidFill>
            </a:endParaRPr>
          </a:p>
        </p:txBody>
      </p:sp>
    </p:spTree>
    <p:extLst>
      <p:ext uri="{BB962C8B-B14F-4D97-AF65-F5344CB8AC3E}">
        <p14:creationId xmlns:p14="http://schemas.microsoft.com/office/powerpoint/2010/main" val="4185440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12" name="Текст 10"/>
          <p:cNvSpPr txBox="1">
            <a:spLocks/>
          </p:cNvSpPr>
          <p:nvPr/>
        </p:nvSpPr>
        <p:spPr>
          <a:xfrm>
            <a:off x="3716383" y="8771364"/>
            <a:ext cx="10515600" cy="8286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u-RU" sz="2400" dirty="0"/>
          </a:p>
        </p:txBody>
      </p:sp>
      <p:sp>
        <p:nvSpPr>
          <p:cNvPr id="2" name="Прямоугольник 1"/>
          <p:cNvSpPr/>
          <p:nvPr/>
        </p:nvSpPr>
        <p:spPr>
          <a:xfrm>
            <a:off x="232012" y="0"/>
            <a:ext cx="11723768" cy="6687403"/>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ru-RU" dirty="0">
              <a:solidFill>
                <a:schemeClr val="tx1"/>
              </a:solidFill>
            </a:endParaRPr>
          </a:p>
          <a:p>
            <a:pPr lvl="0">
              <a:lnSpc>
                <a:spcPct val="150000"/>
              </a:lnSpc>
            </a:pPr>
            <a:r>
              <a:rPr lang="en-US" dirty="0">
                <a:solidFill>
                  <a:schemeClr val="tx1"/>
                </a:solidFill>
                <a:highlight>
                  <a:srgbClr val="FFFF00"/>
                </a:highlight>
              </a:rPr>
              <a:t>III</a:t>
            </a:r>
            <a:r>
              <a:rPr lang="ru-RU" dirty="0">
                <a:solidFill>
                  <a:schemeClr val="tx1"/>
                </a:solidFill>
                <a:highlight>
                  <a:srgbClr val="FFFF00"/>
                </a:highlight>
              </a:rPr>
              <a:t>. Аттестация педагогических работников в целях установления первой и высшей квалификационной категории</a:t>
            </a:r>
          </a:p>
          <a:p>
            <a:pPr lvl="0">
              <a:lnSpc>
                <a:spcPct val="150000"/>
              </a:lnSpc>
            </a:pPr>
            <a:endParaRPr lang="ru-RU" dirty="0">
              <a:solidFill>
                <a:schemeClr val="tx1"/>
              </a:solidFill>
              <a:highlight>
                <a:srgbClr val="FFFF00"/>
              </a:highlight>
            </a:endParaRPr>
          </a:p>
          <a:p>
            <a:pPr lvl="0">
              <a:lnSpc>
                <a:spcPct val="150000"/>
              </a:lnSpc>
            </a:pPr>
            <a:r>
              <a:rPr lang="ru-RU" dirty="0">
                <a:solidFill>
                  <a:schemeClr val="tx1"/>
                </a:solidFill>
                <a:highlight>
                  <a:srgbClr val="FFFF00"/>
                </a:highlight>
              </a:rPr>
              <a:t>25. </a:t>
            </a:r>
            <a:r>
              <a:rPr lang="ru-RU" dirty="0">
                <a:solidFill>
                  <a:schemeClr val="tx1"/>
                </a:solidFill>
                <a:highlight>
                  <a:srgbClr val="00FF00"/>
                </a:highlight>
              </a:rPr>
              <a:t>Аттестация педагогических работников в целях установления первой или высшей квалификационной категории </a:t>
            </a:r>
            <a:r>
              <a:rPr lang="ru-RU" u="sng" dirty="0">
                <a:solidFill>
                  <a:srgbClr val="FF0000"/>
                </a:solidFill>
                <a:highlight>
                  <a:srgbClr val="00FF00"/>
                </a:highlight>
              </a:rPr>
              <a:t>проводится по их желанию.</a:t>
            </a:r>
          </a:p>
          <a:p>
            <a:pPr lvl="0">
              <a:lnSpc>
                <a:spcPct val="150000"/>
              </a:lnSpc>
            </a:pPr>
            <a:r>
              <a:rPr lang="ru-RU" u="sng" dirty="0">
                <a:solidFill>
                  <a:schemeClr val="tx1"/>
                </a:solidFill>
                <a:highlight>
                  <a:srgbClr val="00FF00"/>
                </a:highlight>
              </a:rPr>
              <a:t>Аттестация   педагогических   работников   организаций,    находящихся в ведении федеральных государственных органов, осуществляется аттестационными комиссиями, формируемыми федеральными государственными органами, </a:t>
            </a:r>
            <a:r>
              <a:rPr lang="ru-RU" dirty="0">
                <a:solidFill>
                  <a:schemeClr val="tx1"/>
                </a:solidFill>
                <a:highlight>
                  <a:srgbClr val="00FF00"/>
                </a:highlight>
              </a:rPr>
              <a:t> </a:t>
            </a:r>
            <a:r>
              <a:rPr lang="ru-RU" dirty="0">
                <a:solidFill>
                  <a:schemeClr val="tx1"/>
                </a:solidFill>
              </a:rPr>
              <a:t>(за исключением педагогических работников организаций, находящихся в ведении федеральной   территории   «Сириус» ,   и   частных   организаций,   находящихся в федеральной территории «Сириус»),  </a:t>
            </a:r>
          </a:p>
          <a:p>
            <a:pPr lvl="0">
              <a:lnSpc>
                <a:spcPct val="150000"/>
              </a:lnSpc>
            </a:pPr>
            <a:r>
              <a:rPr lang="ru-RU" dirty="0">
                <a:solidFill>
                  <a:schemeClr val="tx1"/>
                </a:solidFill>
                <a:highlight>
                  <a:srgbClr val="FFFF00"/>
                </a:highlight>
              </a:rPr>
              <a:t>26. </a:t>
            </a:r>
            <a:r>
              <a:rPr lang="ru-RU" dirty="0">
                <a:solidFill>
                  <a:schemeClr val="tx1"/>
                </a:solidFill>
                <a:highlight>
                  <a:srgbClr val="00FF00"/>
                </a:highlight>
              </a:rPr>
              <a:t>В состав аттестационных комиссий, указанных в пункте 25 настоящего Порядка, входит не менее 7 человек, </a:t>
            </a:r>
            <a:r>
              <a:rPr lang="ru-RU" dirty="0">
                <a:solidFill>
                  <a:schemeClr val="tx1"/>
                </a:solidFill>
              </a:rPr>
              <a:t>включая представителя соответствующего профессионального союза и специалистов для осуществления всестороннего анализа профессиональной деятельности педагогических работников.</a:t>
            </a:r>
          </a:p>
        </p:txBody>
      </p:sp>
    </p:spTree>
    <p:extLst>
      <p:ext uri="{BB962C8B-B14F-4D97-AF65-F5344CB8AC3E}">
        <p14:creationId xmlns:p14="http://schemas.microsoft.com/office/powerpoint/2010/main" val="2334411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12" name="Текст 10"/>
          <p:cNvSpPr txBox="1">
            <a:spLocks/>
          </p:cNvSpPr>
          <p:nvPr/>
        </p:nvSpPr>
        <p:spPr>
          <a:xfrm>
            <a:off x="3716383" y="8771364"/>
            <a:ext cx="10515600" cy="8286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u-RU" sz="2400" dirty="0"/>
          </a:p>
        </p:txBody>
      </p:sp>
      <p:sp>
        <p:nvSpPr>
          <p:cNvPr id="2" name="Прямоугольник 1"/>
          <p:cNvSpPr/>
          <p:nvPr/>
        </p:nvSpPr>
        <p:spPr>
          <a:xfrm>
            <a:off x="236220" y="297180"/>
            <a:ext cx="11719560" cy="6263640"/>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ru-RU" dirty="0">
                <a:solidFill>
                  <a:schemeClr val="tx1"/>
                </a:solidFill>
                <a:highlight>
                  <a:srgbClr val="FFFF00"/>
                </a:highlight>
              </a:rPr>
              <a:t>27. </a:t>
            </a:r>
            <a:r>
              <a:rPr lang="ru-RU" u="sng" dirty="0">
                <a:solidFill>
                  <a:schemeClr val="tx1"/>
                </a:solidFill>
                <a:highlight>
                  <a:srgbClr val="00FF00"/>
                </a:highlight>
              </a:rPr>
              <a:t>Аттестация педагогических работников в целях установления первой или высшей квалификационных категорий проводится на основании их заявлений, подаваемых непосредственно в аттестационную комиссию, </a:t>
            </a:r>
            <a:r>
              <a:rPr lang="ru-RU" dirty="0">
                <a:solidFill>
                  <a:schemeClr val="tx1"/>
                </a:solidFill>
              </a:rPr>
              <a:t>либо направленных в адрес аттестационной комиссии по почте письмом с уведомлением о вручении или с уведомлением в форме электронного документа с использованием информационно-телекоммуникационных сетей общего пользования, в том числе информационно-телекоммуникационной сети «Интернет», либо посредством федеральной государственной информационной системы «Единый портал государственных и муниципальных услуг (функций)», либо региональных порталов государственных и муниципальных услуг.</a:t>
            </a:r>
          </a:p>
          <a:p>
            <a:pPr lvl="0"/>
            <a:r>
              <a:rPr lang="ru-RU" dirty="0">
                <a:solidFill>
                  <a:schemeClr val="tx1"/>
                </a:solidFill>
                <a:highlight>
                  <a:srgbClr val="FFFF00"/>
                </a:highlight>
              </a:rPr>
              <a:t>28. </a:t>
            </a:r>
            <a:r>
              <a:rPr lang="ru-RU" u="sng" dirty="0">
                <a:solidFill>
                  <a:schemeClr val="tx1"/>
                </a:solidFill>
                <a:highlight>
                  <a:srgbClr val="00FF00"/>
                </a:highlight>
              </a:rPr>
              <a:t>В заявлении в аттестационную комиссию педагогические работники сообщают сведения об уровне образования (квалификации), результатах профессиональной деятельности в организациях, об имеющихся квалификационных категориях, а также указывают должность, по которой они желают пройти аттестацию</a:t>
            </a:r>
            <a:r>
              <a:rPr lang="ru-RU" dirty="0">
                <a:solidFill>
                  <a:schemeClr val="tx1"/>
                </a:solidFill>
                <a:highlight>
                  <a:srgbClr val="00FF00"/>
                </a:highlight>
              </a:rPr>
              <a:t>.</a:t>
            </a:r>
            <a:endParaRPr lang="ru-RU" sz="1400" dirty="0">
              <a:solidFill>
                <a:schemeClr val="tx1"/>
              </a:solidFill>
              <a:highlight>
                <a:srgbClr val="00FF00"/>
              </a:highlight>
            </a:endParaRPr>
          </a:p>
          <a:p>
            <a:pPr lvl="0"/>
            <a:r>
              <a:rPr lang="ru-RU" dirty="0">
                <a:solidFill>
                  <a:schemeClr val="tx1"/>
                </a:solidFill>
                <a:highlight>
                  <a:srgbClr val="FFFF00"/>
                </a:highlight>
              </a:rPr>
              <a:t>29. </a:t>
            </a:r>
            <a:r>
              <a:rPr lang="ru-RU" u="sng" dirty="0">
                <a:solidFill>
                  <a:schemeClr val="tx1"/>
                </a:solidFill>
                <a:highlight>
                  <a:srgbClr val="00FF00"/>
                </a:highlight>
              </a:rPr>
              <a:t>Заявления в аттестационную комиссию подаются педагогическими работниками независимо от продолжительности их работы в образовательной</a:t>
            </a:r>
            <a:r>
              <a:rPr lang="ru-RU" sz="1400" u="sng" dirty="0">
                <a:solidFill>
                  <a:schemeClr val="tx1"/>
                </a:solidFill>
                <a:highlight>
                  <a:srgbClr val="00FF00"/>
                </a:highlight>
              </a:rPr>
              <a:t>  </a:t>
            </a:r>
            <a:r>
              <a:rPr lang="ru-RU" u="sng" dirty="0">
                <a:solidFill>
                  <a:schemeClr val="tx1"/>
                </a:solidFill>
                <a:highlight>
                  <a:srgbClr val="00FF00"/>
                </a:highlight>
              </a:rPr>
              <a:t>организации, в том числе в период нахождения педагогического работника в отпуске по уходу за ребенком.</a:t>
            </a:r>
            <a:endParaRPr lang="ru-RU" sz="1400" u="sng" dirty="0">
              <a:solidFill>
                <a:schemeClr val="tx1"/>
              </a:solidFill>
              <a:highlight>
                <a:srgbClr val="00FF00"/>
              </a:highlight>
            </a:endParaRPr>
          </a:p>
          <a:p>
            <a:pPr lvl="0"/>
            <a:r>
              <a:rPr lang="ru-RU" dirty="0">
                <a:solidFill>
                  <a:schemeClr val="tx1"/>
                </a:solidFill>
                <a:highlight>
                  <a:srgbClr val="FFFF00"/>
                </a:highlight>
              </a:rPr>
              <a:t>30. </a:t>
            </a:r>
            <a:r>
              <a:rPr lang="ru-RU" dirty="0">
                <a:solidFill>
                  <a:schemeClr val="tx1"/>
                </a:solidFill>
                <a:highlight>
                  <a:srgbClr val="00FF00"/>
                </a:highlight>
              </a:rPr>
              <a:t>Заявления в аттестационную комиссию о проведении аттестации </a:t>
            </a:r>
            <a:r>
              <a:rPr lang="ru-RU" u="sng" dirty="0">
                <a:solidFill>
                  <a:schemeClr val="tx1"/>
                </a:solidFill>
                <a:highlight>
                  <a:srgbClr val="00FF00"/>
                </a:highlight>
              </a:rPr>
              <a:t>в целях установления высшей квалификационной категории</a:t>
            </a:r>
            <a:r>
              <a:rPr lang="ru-RU" dirty="0">
                <a:solidFill>
                  <a:schemeClr val="tx1"/>
                </a:solidFill>
                <a:highlight>
                  <a:srgbClr val="00FF00"/>
                </a:highlight>
              </a:rPr>
              <a:t> подаются педагогическими работниками, имеющими (имевшими) </a:t>
            </a:r>
            <a:r>
              <a:rPr lang="ru-RU" u="sng" dirty="0">
                <a:solidFill>
                  <a:schemeClr val="tx1"/>
                </a:solidFill>
                <a:highlight>
                  <a:srgbClr val="00FF00"/>
                </a:highlight>
              </a:rPr>
              <a:t>по одной из должностей </a:t>
            </a:r>
            <a:r>
              <a:rPr lang="ru-RU" dirty="0">
                <a:solidFill>
                  <a:schemeClr val="tx1"/>
                </a:solidFill>
                <a:highlight>
                  <a:srgbClr val="00FF00"/>
                </a:highlight>
              </a:rPr>
              <a:t>первую или высшую квалификационную категорию.</a:t>
            </a:r>
            <a:endParaRPr lang="ru-RU" sz="1400" dirty="0">
              <a:solidFill>
                <a:schemeClr val="tx1"/>
              </a:solidFill>
              <a:highlight>
                <a:srgbClr val="00FF00"/>
              </a:highlight>
            </a:endParaRPr>
          </a:p>
        </p:txBody>
      </p:sp>
    </p:spTree>
    <p:extLst>
      <p:ext uri="{BB962C8B-B14F-4D97-AF65-F5344CB8AC3E}">
        <p14:creationId xmlns:p14="http://schemas.microsoft.com/office/powerpoint/2010/main" val="3259175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12" name="Текст 10"/>
          <p:cNvSpPr txBox="1">
            <a:spLocks/>
          </p:cNvSpPr>
          <p:nvPr/>
        </p:nvSpPr>
        <p:spPr>
          <a:xfrm>
            <a:off x="3716383" y="8771364"/>
            <a:ext cx="10515600" cy="8286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u-RU" sz="2400" dirty="0"/>
          </a:p>
        </p:txBody>
      </p:sp>
      <p:sp>
        <p:nvSpPr>
          <p:cNvPr id="2" name="Прямоугольник 1"/>
          <p:cNvSpPr/>
          <p:nvPr/>
        </p:nvSpPr>
        <p:spPr>
          <a:xfrm>
            <a:off x="236220" y="297180"/>
            <a:ext cx="11719560" cy="6263640"/>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ru-RU" dirty="0">
                <a:solidFill>
                  <a:schemeClr val="tx1"/>
                </a:solidFill>
                <a:highlight>
                  <a:srgbClr val="FFFF00"/>
                </a:highlight>
              </a:rPr>
              <a:t>31. </a:t>
            </a:r>
            <a:r>
              <a:rPr lang="ru-RU" u="sng" dirty="0">
                <a:solidFill>
                  <a:schemeClr val="tx1"/>
                </a:solidFill>
                <a:highlight>
                  <a:srgbClr val="00FF00"/>
                </a:highlight>
              </a:rPr>
              <a:t>Заявления в аттестационную комиссию рассматриваются аттестационными комиссиями в срок не более 30 календарных дней со дня их получения, в течение которого определяется конкретный срок проведения аттестации для каждого педагогического работника индивидуально, а также осуществляется письменное уведомление педагогических работников о сроках, формах и способах проведения аттестации.</a:t>
            </a:r>
            <a:endParaRPr lang="ru-RU" sz="1400" u="sng" dirty="0">
              <a:solidFill>
                <a:schemeClr val="tx1"/>
              </a:solidFill>
              <a:highlight>
                <a:srgbClr val="00FF00"/>
              </a:highlight>
            </a:endParaRPr>
          </a:p>
          <a:p>
            <a:r>
              <a:rPr lang="ru-RU" dirty="0">
                <a:solidFill>
                  <a:schemeClr val="tx1"/>
                </a:solidFill>
              </a:rPr>
              <a:t>Педагогические работники имеют право не позднее чем за 5 рабочих дней до проведения заседания аттестационной комиссии направлять в аттестационную комиссию дополнительные сведения, характеризующие их профессиональную деятельность.</a:t>
            </a:r>
            <a:endParaRPr lang="ru-RU" sz="1400" dirty="0">
              <a:solidFill>
                <a:schemeClr val="tx1"/>
              </a:solidFill>
            </a:endParaRPr>
          </a:p>
          <a:p>
            <a:r>
              <a:rPr lang="ru-RU" dirty="0">
                <a:solidFill>
                  <a:schemeClr val="tx1"/>
                </a:solidFill>
              </a:rPr>
              <a:t>Проведение аттестации педагогических работников в целях установления первой или высшей квалификационной категории по соответствующей должности осуществляется с учетом всестороннего анализа их профессиональной деятельности, проведенного специалистами (за исключением случаев, указанных в абзацах четвертом и пятом настоящего пункта).</a:t>
            </a:r>
            <a:endParaRPr lang="ru-RU" sz="1400" dirty="0">
              <a:solidFill>
                <a:schemeClr val="tx1"/>
              </a:solidFill>
            </a:endParaRPr>
          </a:p>
          <a:p>
            <a:r>
              <a:rPr lang="ru-RU" u="sng" dirty="0">
                <a:solidFill>
                  <a:schemeClr val="tx1"/>
                </a:solidFill>
                <a:highlight>
                  <a:srgbClr val="00FF00"/>
                </a:highlight>
              </a:rPr>
              <a:t>Проведение аттестации педагогических работников, имеющих государственные награды, почетные звания, ведомственные знаки отличия и иные награды, полученные за достижения в педагогической деятельности, либо являющихся призерами конкурсов профессионального мастерства педагогических работников, в целях установления первой или высшей квалификационной категории осуществляется на основе сведений, подтверждающих наличие у педагогических работников наград, званий, знаков отличия, сведений о награждениях за участие в профессиональных конкурсах.</a:t>
            </a:r>
            <a:endParaRPr lang="ru-RU" sz="1400" u="sng" dirty="0">
              <a:solidFill>
                <a:schemeClr val="tx1"/>
              </a:solidFill>
              <a:highlight>
                <a:srgbClr val="00FF00"/>
              </a:highlight>
            </a:endParaRPr>
          </a:p>
          <a:p>
            <a:br>
              <a:rPr lang="ru-RU" dirty="0">
                <a:solidFill>
                  <a:schemeClr val="tx1"/>
                </a:solidFill>
              </a:rPr>
            </a:br>
            <a:r>
              <a:rPr lang="ru-RU" dirty="0">
                <a:solidFill>
                  <a:schemeClr val="tx1"/>
                </a:solidFill>
              </a:rPr>
              <a:t>При аттестации педагогических работников, участвующих в реализации программ спортивной подготовки, учитываются государственные награды, почетные звания, ведомственные знаки отличия, полученные за достижения в спортивной подготовке лиц, ее проходящих, а также результате конкурсов профессионального мастерства.</a:t>
            </a:r>
            <a:endParaRPr lang="ru-RU" sz="1400" dirty="0">
              <a:solidFill>
                <a:schemeClr val="tx1"/>
              </a:solidFill>
            </a:endParaRPr>
          </a:p>
        </p:txBody>
      </p:sp>
    </p:spTree>
    <p:extLst>
      <p:ext uri="{BB962C8B-B14F-4D97-AF65-F5344CB8AC3E}">
        <p14:creationId xmlns:p14="http://schemas.microsoft.com/office/powerpoint/2010/main" val="28245522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12" name="Текст 10"/>
          <p:cNvSpPr txBox="1">
            <a:spLocks/>
          </p:cNvSpPr>
          <p:nvPr/>
        </p:nvSpPr>
        <p:spPr>
          <a:xfrm>
            <a:off x="3716383" y="8771364"/>
            <a:ext cx="10515600" cy="8286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u-RU" sz="2400" dirty="0"/>
          </a:p>
        </p:txBody>
      </p:sp>
      <p:sp>
        <p:nvSpPr>
          <p:cNvPr id="2" name="Прямоугольник 1"/>
          <p:cNvSpPr/>
          <p:nvPr/>
        </p:nvSpPr>
        <p:spPr>
          <a:xfrm>
            <a:off x="236220" y="297180"/>
            <a:ext cx="11719560" cy="6263640"/>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ru-RU" dirty="0">
                <a:solidFill>
                  <a:schemeClr val="tx1"/>
                </a:solidFill>
                <a:highlight>
                  <a:srgbClr val="FFFF00"/>
                </a:highlight>
              </a:rPr>
              <a:t>32. </a:t>
            </a:r>
            <a:r>
              <a:rPr lang="ru-RU" u="sng" dirty="0">
                <a:solidFill>
                  <a:schemeClr val="tx1"/>
                </a:solidFill>
                <a:highlight>
                  <a:srgbClr val="00FF00"/>
                </a:highlight>
              </a:rPr>
              <a:t>Продолжительность аттестации </a:t>
            </a:r>
            <a:r>
              <a:rPr lang="ru-RU" dirty="0">
                <a:solidFill>
                  <a:schemeClr val="tx1"/>
                </a:solidFill>
                <a:highlight>
                  <a:srgbClr val="00FF00"/>
                </a:highlight>
              </a:rPr>
              <a:t>для каждого педагогического работника от начала ее проведения и до принятия решения аттестационной комиссией </a:t>
            </a:r>
            <a:r>
              <a:rPr lang="ru-RU" u="sng" dirty="0">
                <a:solidFill>
                  <a:schemeClr val="tx1"/>
                </a:solidFill>
                <a:highlight>
                  <a:srgbClr val="00FF00"/>
                </a:highlight>
              </a:rPr>
              <a:t>составляет не более 60 календарных дней.</a:t>
            </a:r>
            <a:endParaRPr lang="ru-RU" sz="1400" u="sng" dirty="0">
              <a:solidFill>
                <a:schemeClr val="tx1"/>
              </a:solidFill>
              <a:highlight>
                <a:srgbClr val="00FF00"/>
              </a:highlight>
            </a:endParaRPr>
          </a:p>
          <a:p>
            <a:pPr lvl="0"/>
            <a:r>
              <a:rPr lang="ru-RU" dirty="0">
                <a:solidFill>
                  <a:schemeClr val="tx1"/>
                </a:solidFill>
                <a:highlight>
                  <a:srgbClr val="FFFF00"/>
                </a:highlight>
              </a:rPr>
              <a:t>33. </a:t>
            </a:r>
            <a:r>
              <a:rPr lang="ru-RU" dirty="0">
                <a:solidFill>
                  <a:schemeClr val="tx1"/>
                </a:solidFill>
              </a:rPr>
              <a:t>Заседание аттестационной комиссии считается правомочным, если на нем присутствуют не менее двух третей от общего числа ее членов.</a:t>
            </a:r>
            <a:endParaRPr lang="ru-RU" sz="1400" dirty="0">
              <a:solidFill>
                <a:schemeClr val="tx1"/>
              </a:solidFill>
            </a:endParaRPr>
          </a:p>
          <a:p>
            <a:pPr lvl="0"/>
            <a:r>
              <a:rPr lang="ru-RU" dirty="0">
                <a:solidFill>
                  <a:schemeClr val="tx1"/>
                </a:solidFill>
                <a:highlight>
                  <a:srgbClr val="FFFF00"/>
                </a:highlight>
              </a:rPr>
              <a:t>34. </a:t>
            </a:r>
            <a:r>
              <a:rPr lang="ru-RU" dirty="0">
                <a:solidFill>
                  <a:schemeClr val="tx1"/>
                </a:solidFill>
              </a:rPr>
              <a:t>Педагогический работник имеет право лично присутствовать при его аттестации на заседании аттестационной комиссии. При неявке педагогического работника на заседание аттестационной комиссии аттестация проводится в его отсутствие.</a:t>
            </a:r>
            <a:endParaRPr lang="ru-RU" sz="1400" dirty="0">
              <a:solidFill>
                <a:schemeClr val="tx1"/>
              </a:solidFill>
            </a:endParaRPr>
          </a:p>
          <a:p>
            <a:pPr lvl="0"/>
            <a:r>
              <a:rPr lang="ru-RU" dirty="0">
                <a:solidFill>
                  <a:schemeClr val="tx1"/>
                </a:solidFill>
                <a:highlight>
                  <a:srgbClr val="FFFF00"/>
                </a:highlight>
              </a:rPr>
              <a:t>35. </a:t>
            </a:r>
            <a:r>
              <a:rPr lang="ru-RU" dirty="0">
                <a:solidFill>
                  <a:schemeClr val="tx1"/>
                </a:solidFill>
                <a:highlight>
                  <a:srgbClr val="00FF00"/>
                </a:highlight>
              </a:rPr>
              <a:t>Первая квалификационная категория педагогическим работникам устанавливается на основе следующих показателей их профессиональной деятельности:</a:t>
            </a:r>
            <a:endParaRPr lang="ru-RU" sz="1400" dirty="0">
              <a:solidFill>
                <a:schemeClr val="tx1"/>
              </a:solidFill>
              <a:highlight>
                <a:srgbClr val="00FF00"/>
              </a:highlight>
            </a:endParaRPr>
          </a:p>
          <a:p>
            <a:r>
              <a:rPr lang="ru-RU" dirty="0">
                <a:solidFill>
                  <a:schemeClr val="tx1"/>
                </a:solidFill>
              </a:rPr>
              <a:t>стабильных положительных результатов освоения обучающимися образовательных программ, в том числе в области искусств, физической культуры и спорта, по итогам мониторингов и иных форм контроля, проводимых организацией;</a:t>
            </a:r>
            <a:r>
              <a:rPr lang="ru-RU" sz="1400" dirty="0">
                <a:solidFill>
                  <a:schemeClr val="tx1"/>
                </a:solidFill>
              </a:rPr>
              <a:t> </a:t>
            </a:r>
            <a:r>
              <a:rPr lang="ru-RU" dirty="0">
                <a:solidFill>
                  <a:schemeClr val="tx1"/>
                </a:solidFill>
              </a:rPr>
              <a:t>стабильных положительных результатов освоения обучающимися образовательных программ по итогам мониторинга системы образования, проводимого в порядке, установленном Правительством Российской Федерации;</a:t>
            </a:r>
            <a:r>
              <a:rPr lang="ru-RU" sz="1400" dirty="0">
                <a:solidFill>
                  <a:schemeClr val="tx1"/>
                </a:solidFill>
              </a:rPr>
              <a:t> </a:t>
            </a:r>
            <a:r>
              <a:rPr lang="ru-RU" dirty="0">
                <a:solidFill>
                  <a:schemeClr val="tx1"/>
                </a:solidFill>
              </a:rPr>
              <a:t>выявления    развития     у     обучающихся     способностей     к     научной</a:t>
            </a:r>
            <a:r>
              <a:rPr lang="ru-RU" sz="1400" dirty="0">
                <a:solidFill>
                  <a:schemeClr val="tx1"/>
                </a:solidFill>
              </a:rPr>
              <a:t> </a:t>
            </a:r>
            <a:r>
              <a:rPr lang="ru-RU" dirty="0">
                <a:solidFill>
                  <a:schemeClr val="tx1"/>
                </a:solidFill>
              </a:rPr>
              <a:t>(интеллектуальной), творческой, физкультурно-спортивной деятельности;</a:t>
            </a:r>
            <a:endParaRPr lang="ru-RU" sz="1400" dirty="0">
              <a:solidFill>
                <a:schemeClr val="tx1"/>
              </a:solidFill>
            </a:endParaRPr>
          </a:p>
          <a:p>
            <a:r>
              <a:rPr lang="ru-RU" dirty="0">
                <a:solidFill>
                  <a:schemeClr val="tx1"/>
                </a:solidFill>
              </a:rPr>
              <a:t>личного вклада в повышение качества образования, совершенствования методов обучения и воспитания, транслирования в педагогических коллективах</a:t>
            </a:r>
            <a:r>
              <a:rPr lang="ru-RU" sz="1400" dirty="0">
                <a:solidFill>
                  <a:schemeClr val="tx1"/>
                </a:solidFill>
              </a:rPr>
              <a:t> </a:t>
            </a:r>
            <a:r>
              <a:rPr lang="ru-RU" dirty="0">
                <a:solidFill>
                  <a:schemeClr val="tx1"/>
                </a:solidFill>
              </a:rPr>
              <a:t>опыта практических результатов своей профессиональной деятельности, активного участия в работе методических объединений педагогических работников организации.</a:t>
            </a:r>
          </a:p>
        </p:txBody>
      </p:sp>
    </p:spTree>
    <p:extLst>
      <p:ext uri="{BB962C8B-B14F-4D97-AF65-F5344CB8AC3E}">
        <p14:creationId xmlns:p14="http://schemas.microsoft.com/office/powerpoint/2010/main" val="194866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12" name="Текст 10"/>
          <p:cNvSpPr txBox="1">
            <a:spLocks/>
          </p:cNvSpPr>
          <p:nvPr/>
        </p:nvSpPr>
        <p:spPr>
          <a:xfrm>
            <a:off x="3716383" y="8771364"/>
            <a:ext cx="10515600" cy="8286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u-RU" sz="2400" dirty="0"/>
          </a:p>
        </p:txBody>
      </p:sp>
      <p:sp>
        <p:nvSpPr>
          <p:cNvPr id="2" name="Прямоугольник 1"/>
          <p:cNvSpPr/>
          <p:nvPr/>
        </p:nvSpPr>
        <p:spPr>
          <a:xfrm>
            <a:off x="236220" y="297180"/>
            <a:ext cx="11719560" cy="6263640"/>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ru-RU" dirty="0">
                <a:solidFill>
                  <a:schemeClr val="tx1"/>
                </a:solidFill>
                <a:highlight>
                  <a:srgbClr val="FFFF00"/>
                </a:highlight>
              </a:rPr>
              <a:t>36. </a:t>
            </a:r>
            <a:r>
              <a:rPr lang="ru-RU" dirty="0">
                <a:solidFill>
                  <a:schemeClr val="tx1"/>
                </a:solidFill>
                <a:highlight>
                  <a:srgbClr val="00FF00"/>
                </a:highlight>
              </a:rPr>
              <a:t>Высшая   квалификационная    категория    педагогическим    работникам</a:t>
            </a:r>
            <a:endParaRPr lang="ru-RU" sz="1400" dirty="0">
              <a:solidFill>
                <a:schemeClr val="tx1"/>
              </a:solidFill>
              <a:highlight>
                <a:srgbClr val="00FF00"/>
              </a:highlight>
            </a:endParaRPr>
          </a:p>
          <a:p>
            <a:r>
              <a:rPr lang="ru-RU" dirty="0">
                <a:solidFill>
                  <a:schemeClr val="tx1"/>
                </a:solidFill>
                <a:highlight>
                  <a:srgbClr val="00FF00"/>
                </a:highlight>
              </a:rPr>
              <a:t>устанавливается на основе следующих показателей их профессиональной деятельности:</a:t>
            </a:r>
            <a:endParaRPr lang="ru-RU" sz="1400" dirty="0">
              <a:solidFill>
                <a:schemeClr val="tx1"/>
              </a:solidFill>
              <a:highlight>
                <a:srgbClr val="00FF00"/>
              </a:highlight>
            </a:endParaRPr>
          </a:p>
          <a:p>
            <a:r>
              <a:rPr lang="ru-RU" dirty="0">
                <a:solidFill>
                  <a:schemeClr val="tx1"/>
                </a:solidFill>
              </a:rPr>
              <a:t>достижения обучающимися положительной динамики результатов освоения образовательных программ, в том числе в области искусств, физической культуры и спорта, по итогам мониторингов, проводимых организацией; достижения обучающимися положительных результатов освоения образовательных программ по итогам мониторинга системы образования, проводимого в порядке, установленном Правительством Российской Федерации;</a:t>
            </a:r>
            <a:r>
              <a:rPr lang="ru-RU" sz="1400" dirty="0">
                <a:solidFill>
                  <a:schemeClr val="tx1"/>
                </a:solidFill>
              </a:rPr>
              <a:t> </a:t>
            </a:r>
            <a:r>
              <a:rPr lang="ru-RU" dirty="0">
                <a:solidFill>
                  <a:schemeClr val="tx1"/>
                </a:solidFill>
              </a:rPr>
              <a:t>выявления и развития способностей обучающихся в научной (интеллектуальной), творческой, физкультурно-спортивной деятельности, а также их участия в олимпиадах, конкурсах, фестивалях, соревнованиях;</a:t>
            </a:r>
            <a:r>
              <a:rPr lang="ru-RU" sz="1400" dirty="0">
                <a:solidFill>
                  <a:schemeClr val="tx1"/>
                </a:solidFill>
              </a:rPr>
              <a:t> </a:t>
            </a:r>
            <a:r>
              <a:rPr lang="ru-RU" dirty="0">
                <a:solidFill>
                  <a:schemeClr val="tx1"/>
                </a:solidFill>
              </a:rPr>
              <a:t>личного вклада в повышение качества образования, совершенствования методов обучения и воспитания, и продуктивного использования новых образовательных технологий, транслирования в педагогических коллективах опыта практических результатов своей профессиональной деятельности, в том числе экспериментальной и инновационной;</a:t>
            </a:r>
            <a:endParaRPr lang="ru-RU" sz="1400" dirty="0">
              <a:solidFill>
                <a:schemeClr val="tx1"/>
              </a:solidFill>
            </a:endParaRPr>
          </a:p>
          <a:p>
            <a:r>
              <a:rPr lang="ru-RU" dirty="0">
                <a:solidFill>
                  <a:schemeClr val="tx1"/>
                </a:solidFill>
              </a:rPr>
              <a:t>активного участия в работе методических объединений педагогических работников организаций, в разработке программно-методического сопровождения образовательного процесса, профессиональных конкурсах.</a:t>
            </a:r>
            <a:endParaRPr lang="ru-RU" sz="1400" dirty="0">
              <a:solidFill>
                <a:schemeClr val="tx1"/>
              </a:solidFill>
            </a:endParaRPr>
          </a:p>
          <a:p>
            <a:pPr lvl="0"/>
            <a:r>
              <a:rPr lang="ru-RU" dirty="0">
                <a:solidFill>
                  <a:schemeClr val="tx1"/>
                </a:solidFill>
                <a:highlight>
                  <a:srgbClr val="FFFF00"/>
                </a:highlight>
              </a:rPr>
              <a:t>37. </a:t>
            </a:r>
            <a:r>
              <a:rPr lang="ru-RU" dirty="0">
                <a:solidFill>
                  <a:schemeClr val="tx1"/>
                </a:solidFill>
              </a:rPr>
              <a:t>Оценка    профессиональной   деятельности    педагогических   работников в целях установления квалификационной категории осуществляется аттестационной комиссией на основе результатов их работы, соответствующих показателям, предусмотренным пунктами   35,   36   настоящего   Порядка,   при   условии,   что их деятельность связана с соответствующими направлениями работы.</a:t>
            </a:r>
            <a:br>
              <a:rPr lang="ru-RU" dirty="0">
                <a:solidFill>
                  <a:schemeClr val="tx1"/>
                </a:solidFill>
              </a:rPr>
            </a:br>
            <a:r>
              <a:rPr lang="ru-RU" sz="800" dirty="0">
                <a:solidFill>
                  <a:schemeClr val="tx1"/>
                </a:solidFill>
              </a:rPr>
              <a:t> </a:t>
            </a:r>
            <a:endParaRPr lang="ru-RU" sz="2000" dirty="0">
              <a:solidFill>
                <a:schemeClr val="tx1"/>
              </a:solidFill>
            </a:endParaRPr>
          </a:p>
        </p:txBody>
      </p:sp>
    </p:spTree>
    <p:extLst>
      <p:ext uri="{BB962C8B-B14F-4D97-AF65-F5344CB8AC3E}">
        <p14:creationId xmlns:p14="http://schemas.microsoft.com/office/powerpoint/2010/main" val="14526016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Текст 10"/>
          <p:cNvSpPr txBox="1">
            <a:spLocks/>
          </p:cNvSpPr>
          <p:nvPr/>
        </p:nvSpPr>
        <p:spPr>
          <a:xfrm>
            <a:off x="3716383" y="8771364"/>
            <a:ext cx="10515600" cy="8286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u-RU" sz="2400" dirty="0"/>
          </a:p>
        </p:txBody>
      </p:sp>
      <p:sp>
        <p:nvSpPr>
          <p:cNvPr id="2" name="Прямоугольник 1"/>
          <p:cNvSpPr/>
          <p:nvPr/>
        </p:nvSpPr>
        <p:spPr>
          <a:xfrm>
            <a:off x="236220" y="297180"/>
            <a:ext cx="11719560" cy="6263640"/>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ru-RU" dirty="0">
                <a:solidFill>
                  <a:schemeClr val="tx1"/>
                </a:solidFill>
                <a:highlight>
                  <a:srgbClr val="FFFF00"/>
                </a:highlight>
              </a:rPr>
              <a:t>38. </a:t>
            </a:r>
            <a:r>
              <a:rPr lang="ru-RU" u="sng" dirty="0">
                <a:solidFill>
                  <a:schemeClr val="tx1"/>
                </a:solidFill>
              </a:rPr>
              <a:t>По результатам аттестации аттестационная комиссия принимает одно из следующих решений:</a:t>
            </a:r>
            <a:endParaRPr lang="ru-RU" sz="1200" u="sng" dirty="0">
              <a:solidFill>
                <a:schemeClr val="tx1"/>
              </a:solidFill>
            </a:endParaRPr>
          </a:p>
          <a:p>
            <a:r>
              <a:rPr lang="ru-RU" u="sng" dirty="0">
                <a:solidFill>
                  <a:schemeClr val="tx1"/>
                </a:solidFill>
              </a:rPr>
              <a:t>установить первую квалификационную категорию, высшую квалификационную категорию </a:t>
            </a:r>
            <a:r>
              <a:rPr lang="ru-RU" dirty="0">
                <a:solidFill>
                  <a:schemeClr val="tx1"/>
                </a:solidFill>
              </a:rPr>
              <a:t>(указывается должность педагогического работника, по которой устанавливается квалификационная категория);</a:t>
            </a:r>
          </a:p>
          <a:p>
            <a:r>
              <a:rPr lang="ru-RU" u="sng" dirty="0">
                <a:solidFill>
                  <a:schemeClr val="tx1"/>
                </a:solidFill>
              </a:rPr>
              <a:t>отказать в установлении первой квалификационной категории, высшей квалификационной категории</a:t>
            </a:r>
            <a:r>
              <a:rPr lang="ru-RU" dirty="0">
                <a:solidFill>
                  <a:schemeClr val="tx1"/>
                </a:solidFill>
              </a:rPr>
              <a:t> (указывается должность, по которой педагогическому работнику отказывается в установлении квалификационной категории).</a:t>
            </a:r>
          </a:p>
          <a:p>
            <a:pPr lvl="0"/>
            <a:r>
              <a:rPr lang="ru-RU" dirty="0">
                <a:solidFill>
                  <a:schemeClr val="tx1"/>
                </a:solidFill>
                <a:highlight>
                  <a:srgbClr val="FFFF00"/>
                </a:highlight>
              </a:rPr>
              <a:t>39. </a:t>
            </a:r>
            <a:r>
              <a:rPr lang="ru-RU" dirty="0">
                <a:solidFill>
                  <a:schemeClr val="tx1"/>
                </a:solidFill>
              </a:rPr>
              <a:t>Решение аттестационной комиссией принимается в отсутствие аттестуемого педагогического работника открытым голосованием большинством голосов присутствующих на заседании членов   аттестационной   комиссии. При    равенстве    голосов    аттестационная    комиссия    принимает     решение об установлении педагогическому работнику первой квалификационной категории, высшей квалификационной категории.</a:t>
            </a:r>
            <a:endParaRPr lang="ru-RU" sz="1200" dirty="0">
              <a:solidFill>
                <a:schemeClr val="tx1"/>
              </a:solidFill>
            </a:endParaRPr>
          </a:p>
          <a:p>
            <a:r>
              <a:rPr lang="ru-RU" dirty="0">
                <a:solidFill>
                  <a:schemeClr val="tx1"/>
                </a:solidFill>
              </a:rPr>
              <a:t>При прохождении аттестации педагогический работник, являющийся членом аттестационной комиссии, не участвует в голосовании по своей кандидатуре.</a:t>
            </a:r>
          </a:p>
          <a:p>
            <a:r>
              <a:rPr lang="ru-RU" dirty="0">
                <a:solidFill>
                  <a:schemeClr val="tx1"/>
                </a:solidFill>
              </a:rPr>
              <a:t>Результаты аттестации педагогического работника, непосредственно присутствующего на заседании аттестационной комиссии, сообщаются ему после подведения итогов голосования.</a:t>
            </a:r>
          </a:p>
          <a:p>
            <a:r>
              <a:rPr lang="ru-RU" dirty="0">
                <a:solidFill>
                  <a:schemeClr val="tx1"/>
                </a:solidFill>
              </a:rPr>
              <a:t>Решение аттестационной комиссии вступает в силу со дня его вынесения и является основанием для дифференциации оплаты труда педагогических работников.</a:t>
            </a:r>
          </a:p>
        </p:txBody>
      </p:sp>
    </p:spTree>
    <p:extLst>
      <p:ext uri="{BB962C8B-B14F-4D97-AF65-F5344CB8AC3E}">
        <p14:creationId xmlns:p14="http://schemas.microsoft.com/office/powerpoint/2010/main" val="3506471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12" name="Текст 10"/>
          <p:cNvSpPr txBox="1">
            <a:spLocks/>
          </p:cNvSpPr>
          <p:nvPr/>
        </p:nvSpPr>
        <p:spPr>
          <a:xfrm>
            <a:off x="3716383" y="8771364"/>
            <a:ext cx="10515600" cy="8286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u-RU" sz="2400" dirty="0"/>
          </a:p>
        </p:txBody>
      </p:sp>
      <p:graphicFrame>
        <p:nvGraphicFramePr>
          <p:cNvPr id="6" name="Схема 5"/>
          <p:cNvGraphicFramePr/>
          <p:nvPr>
            <p:extLst>
              <p:ext uri="{D42A27DB-BD31-4B8C-83A1-F6EECF244321}">
                <p14:modId xmlns:p14="http://schemas.microsoft.com/office/powerpoint/2010/main" val="2716157842"/>
              </p:ext>
            </p:extLst>
          </p:nvPr>
        </p:nvGraphicFramePr>
        <p:xfrm>
          <a:off x="323556" y="400486"/>
          <a:ext cx="11066585" cy="60570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52913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12" name="Текст 10"/>
          <p:cNvSpPr txBox="1">
            <a:spLocks/>
          </p:cNvSpPr>
          <p:nvPr/>
        </p:nvSpPr>
        <p:spPr>
          <a:xfrm>
            <a:off x="3716383" y="8771364"/>
            <a:ext cx="10515600" cy="8286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u-RU" sz="2400" dirty="0"/>
          </a:p>
        </p:txBody>
      </p:sp>
      <p:sp>
        <p:nvSpPr>
          <p:cNvPr id="2" name="Прямоугольник 1"/>
          <p:cNvSpPr/>
          <p:nvPr/>
        </p:nvSpPr>
        <p:spPr>
          <a:xfrm>
            <a:off x="236220" y="297180"/>
            <a:ext cx="11719560" cy="6263640"/>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ru-RU" dirty="0">
                <a:solidFill>
                  <a:schemeClr val="tx1"/>
                </a:solidFill>
                <a:highlight>
                  <a:srgbClr val="FFFF00"/>
                </a:highlight>
              </a:rPr>
              <a:t>40. </a:t>
            </a:r>
            <a:r>
              <a:rPr lang="ru-RU" u="sng" dirty="0">
                <a:solidFill>
                  <a:schemeClr val="tx1"/>
                </a:solidFill>
                <a:highlight>
                  <a:srgbClr val="00FF00"/>
                </a:highlight>
              </a:rPr>
              <a:t>При принятии в отношении педагогического работника, имеющего первую квалификационную категорию, решения аттестационной комиссии об отказе в установлении высшей квалификационной категории, за ним сохраняется первая квалификационная категория.</a:t>
            </a:r>
            <a:endParaRPr lang="ru-RU" sz="1200" u="sng" dirty="0">
              <a:solidFill>
                <a:schemeClr val="tx1"/>
              </a:solidFill>
              <a:highlight>
                <a:srgbClr val="00FF00"/>
              </a:highlight>
            </a:endParaRPr>
          </a:p>
          <a:p>
            <a:pPr lvl="0"/>
            <a:r>
              <a:rPr lang="ru-RU" dirty="0">
                <a:solidFill>
                  <a:schemeClr val="tx1"/>
                </a:solidFill>
                <a:highlight>
                  <a:srgbClr val="FFFF00"/>
                </a:highlight>
              </a:rPr>
              <a:t>41. </a:t>
            </a:r>
            <a:r>
              <a:rPr lang="ru-RU" u="sng" dirty="0">
                <a:solidFill>
                  <a:schemeClr val="tx1"/>
                </a:solidFill>
                <a:highlight>
                  <a:srgbClr val="00FF00"/>
                </a:highlight>
              </a:rPr>
              <a:t>Педагогические работники, которым отказано в установлении квалификационной категории, обращаются по их желанию в аттестационную комиссию с заявлением о проведении аттестации на ту же квалификационную  категорию не ранее чем через год со дня принятия аттестационной комиссией соответствующего решения.</a:t>
            </a:r>
          </a:p>
          <a:p>
            <a:pPr lvl="0"/>
            <a:r>
              <a:rPr lang="ru-RU" dirty="0">
                <a:solidFill>
                  <a:schemeClr val="tx1"/>
                </a:solidFill>
                <a:highlight>
                  <a:srgbClr val="FFFF00"/>
                </a:highlight>
              </a:rPr>
              <a:t>42. </a:t>
            </a:r>
            <a:r>
              <a:rPr lang="ru-RU" dirty="0">
                <a:solidFill>
                  <a:schemeClr val="tx1"/>
                </a:solidFill>
              </a:rPr>
              <a:t>На основании решений аттестационных комиссий о результатах аттестации педагогических работников органы, указанные в пункте 25 настоящего Порядка, издают соответствующие распорядительные акты об установлении педагогическим работникам первой квалификационной категории, высшей квалификационной категории со дня вынесения решения аттестационной комиссией, которые размещаются на официальных сайтах указанных органов в сети</a:t>
            </a:r>
            <a:r>
              <a:rPr lang="ru-RU" sz="1200" dirty="0">
                <a:solidFill>
                  <a:schemeClr val="tx1"/>
                </a:solidFill>
              </a:rPr>
              <a:t> </a:t>
            </a:r>
            <a:r>
              <a:rPr lang="ru-RU" dirty="0">
                <a:solidFill>
                  <a:schemeClr val="tx1"/>
                </a:solidFill>
              </a:rPr>
              <a:t>«Интернет».</a:t>
            </a:r>
          </a:p>
          <a:p>
            <a:r>
              <a:rPr lang="ru-RU" dirty="0">
                <a:solidFill>
                  <a:schemeClr val="tx1"/>
                </a:solidFill>
              </a:rPr>
              <a:t>На основании указанных распорядительных актов работодатели вносят соответствующие записи в трудовые книжки педагогических работников и (или) в сведения об их трудовой деятельности.</a:t>
            </a:r>
          </a:p>
          <a:p>
            <a:pPr lvl="0"/>
            <a:r>
              <a:rPr lang="ru-RU" dirty="0">
                <a:solidFill>
                  <a:schemeClr val="tx1"/>
                </a:solidFill>
                <a:highlight>
                  <a:srgbClr val="FFFF00"/>
                </a:highlight>
              </a:rPr>
              <a:t>43. </a:t>
            </a:r>
            <a:r>
              <a:rPr lang="ru-RU" dirty="0">
                <a:solidFill>
                  <a:schemeClr val="tx1"/>
                </a:solidFill>
              </a:rPr>
              <a:t>Результаты аттестации в целях установления квалификационной категории (первой, высшей) педагогический работник вправе обжаловать в соответствии с законодательством Российской Федерации.</a:t>
            </a:r>
            <a:endParaRPr lang="ru-RU" sz="1200" dirty="0">
              <a:solidFill>
                <a:schemeClr val="tx1"/>
              </a:solidFill>
            </a:endParaRPr>
          </a:p>
          <a:p>
            <a:pPr lvl="0"/>
            <a:r>
              <a:rPr lang="ru-RU" dirty="0">
                <a:solidFill>
                  <a:schemeClr val="tx1"/>
                </a:solidFill>
                <a:highlight>
                  <a:srgbClr val="FFFF00"/>
                </a:highlight>
              </a:rPr>
              <a:t>44. </a:t>
            </a:r>
            <a:r>
              <a:rPr lang="ru-RU" dirty="0">
                <a:solidFill>
                  <a:schemeClr val="tx1"/>
                </a:solidFill>
                <a:highlight>
                  <a:srgbClr val="00FF00"/>
                </a:highlight>
              </a:rPr>
              <a:t>Квалификационные категории (первая, высшая), установленные педагогическим работникам, сохраняются при переходе в другую организацию, в том числе расположенную в другом субъекте Российской Федерации, а также являются основанием для дифференциации оплаты труда педагогических работников.</a:t>
            </a:r>
            <a:endParaRPr lang="ru-RU" sz="1200" dirty="0">
              <a:solidFill>
                <a:schemeClr val="tx1"/>
              </a:solidFill>
              <a:highlight>
                <a:srgbClr val="00FF00"/>
              </a:highlight>
            </a:endParaRPr>
          </a:p>
        </p:txBody>
      </p:sp>
    </p:spTree>
    <p:extLst>
      <p:ext uri="{BB962C8B-B14F-4D97-AF65-F5344CB8AC3E}">
        <p14:creationId xmlns:p14="http://schemas.microsoft.com/office/powerpoint/2010/main" val="22537236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E6A2C9"/>
        </a:solidFill>
        <a:effectLst/>
      </p:bgPr>
    </p:bg>
    <p:spTree>
      <p:nvGrpSpPr>
        <p:cNvPr id="1" name=""/>
        <p:cNvGrpSpPr/>
        <p:nvPr/>
      </p:nvGrpSpPr>
      <p:grpSpPr>
        <a:xfrm>
          <a:off x="0" y="0"/>
          <a:ext cx="0" cy="0"/>
          <a:chOff x="0" y="0"/>
          <a:chExt cx="0" cy="0"/>
        </a:xfrm>
      </p:grpSpPr>
      <p:sp>
        <p:nvSpPr>
          <p:cNvPr id="12" name="Текст 10"/>
          <p:cNvSpPr txBox="1">
            <a:spLocks/>
          </p:cNvSpPr>
          <p:nvPr/>
        </p:nvSpPr>
        <p:spPr>
          <a:xfrm>
            <a:off x="3716383" y="8771364"/>
            <a:ext cx="10515600" cy="8286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u-RU" sz="2400" dirty="0"/>
          </a:p>
        </p:txBody>
      </p:sp>
      <p:sp>
        <p:nvSpPr>
          <p:cNvPr id="2" name="Прямоугольник 1"/>
          <p:cNvSpPr/>
          <p:nvPr/>
        </p:nvSpPr>
        <p:spPr>
          <a:xfrm>
            <a:off x="236220" y="297180"/>
            <a:ext cx="11719560" cy="6263640"/>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600" dirty="0">
                <a:solidFill>
                  <a:schemeClr val="tx1"/>
                </a:solidFill>
                <a:highlight>
                  <a:srgbClr val="FFFF00"/>
                </a:highlight>
              </a:rPr>
              <a:t>IV. Аттестация педагогических работников в целях установления квалификационной категории «педагог-методист» или «педагог-наставник»</a:t>
            </a:r>
          </a:p>
          <a:p>
            <a:r>
              <a:rPr lang="ru-RU" sz="1600" dirty="0">
                <a:solidFill>
                  <a:schemeClr val="tx1"/>
                </a:solidFill>
              </a:rPr>
              <a:t> </a:t>
            </a:r>
          </a:p>
          <a:p>
            <a:pPr lvl="0"/>
            <a:r>
              <a:rPr lang="ru-RU" sz="1600" dirty="0">
                <a:solidFill>
                  <a:schemeClr val="tx1"/>
                </a:solidFill>
                <a:highlight>
                  <a:srgbClr val="FFFF00"/>
                </a:highlight>
              </a:rPr>
              <a:t>45. </a:t>
            </a:r>
            <a:r>
              <a:rPr lang="ru-RU" sz="1600" dirty="0">
                <a:solidFill>
                  <a:schemeClr val="tx1"/>
                </a:solidFill>
                <a:highlight>
                  <a:srgbClr val="F0C6DE"/>
                </a:highlight>
              </a:rPr>
              <a:t>Аттестация в целях установления квалификационной категории «педагог- методист» или «педагог-наставник» </a:t>
            </a:r>
            <a:r>
              <a:rPr lang="ru-RU" sz="1600" u="sng" dirty="0">
                <a:solidFill>
                  <a:schemeClr val="tx1"/>
                </a:solidFill>
                <a:highlight>
                  <a:srgbClr val="F0C6DE"/>
                </a:highlight>
              </a:rPr>
              <a:t>проводится по желанию педагогических работников. </a:t>
            </a:r>
            <a:r>
              <a:rPr lang="ru-RU" sz="1600" dirty="0">
                <a:solidFill>
                  <a:schemeClr val="tx1"/>
                </a:solidFill>
                <a:highlight>
                  <a:srgbClr val="F0C6DE"/>
                </a:highlight>
              </a:rPr>
              <a:t>К указанной аттестации допускаются педагогические работники, имеющие высшую квалификационную категорию.</a:t>
            </a:r>
          </a:p>
          <a:p>
            <a:pPr lvl="0"/>
            <a:r>
              <a:rPr lang="ru-RU" sz="1600" dirty="0">
                <a:solidFill>
                  <a:schemeClr val="tx1"/>
                </a:solidFill>
                <a:highlight>
                  <a:srgbClr val="FFFF00"/>
                </a:highlight>
              </a:rPr>
              <a:t>46. </a:t>
            </a:r>
            <a:r>
              <a:rPr lang="ru-RU" sz="1600" dirty="0">
                <a:solidFill>
                  <a:schemeClr val="tx1"/>
                </a:solidFill>
              </a:rPr>
              <a:t>Аттестация педагогических работников в целях установления квалификационных категорий «педагог-методист», «педагог-наставник» проводится  аттестационными комиссиями, сформированными в порядке, предусмотренном пунктами 25 и 26 настоящего Порядка.</a:t>
            </a:r>
          </a:p>
          <a:p>
            <a:pPr lvl="0"/>
            <a:r>
              <a:rPr lang="ru-RU" sz="1600" dirty="0">
                <a:solidFill>
                  <a:schemeClr val="tx1"/>
                </a:solidFill>
                <a:highlight>
                  <a:srgbClr val="FFFF00"/>
                </a:highlight>
              </a:rPr>
              <a:t>47. </a:t>
            </a:r>
            <a:r>
              <a:rPr lang="ru-RU" sz="1600" dirty="0">
                <a:solidFill>
                  <a:schemeClr val="tx1"/>
                </a:solidFill>
              </a:rPr>
              <a:t>Аттестация педагогических работников в целях установления квалификационной категории «педагог-методист» или «педагог-наставник» проводится на основании заявлений в аттестационную комиссию, подаваемых способами, указанными в пункте 27 настоящего Порядка.</a:t>
            </a:r>
          </a:p>
          <a:p>
            <a:pPr lvl="0"/>
            <a:r>
              <a:rPr lang="ru-RU" sz="1600" dirty="0">
                <a:solidFill>
                  <a:schemeClr val="tx1"/>
                </a:solidFill>
                <a:highlight>
                  <a:srgbClr val="FFFF00"/>
                </a:highlight>
              </a:rPr>
              <a:t>48. </a:t>
            </a:r>
            <a:r>
              <a:rPr lang="ru-RU" sz="1600" dirty="0">
                <a:solidFill>
                  <a:schemeClr val="tx1"/>
                </a:solidFill>
              </a:rPr>
              <a:t>В заявлении в аттестационную комиссию педагогические работники сообщают сведения об уровне образования (квалификации), результатах деятельности,   связанной    с   методической    работой    или   наставничеством, об имеющейся высшей квалификационной категории, а также о квалификационной категории, по </a:t>
            </a:r>
            <a:r>
              <a:rPr lang="ru-RU" sz="1600" dirty="0" err="1">
                <a:solidFill>
                  <a:schemeClr val="tx1"/>
                </a:solidFill>
              </a:rPr>
              <a:t>которoй</a:t>
            </a:r>
            <a:r>
              <a:rPr lang="ru-RU" sz="1600" dirty="0">
                <a:solidFill>
                  <a:schemeClr val="tx1"/>
                </a:solidFill>
              </a:rPr>
              <a:t> они желают пройти аттестацию.</a:t>
            </a:r>
          </a:p>
          <a:p>
            <a:r>
              <a:rPr lang="ru-RU" sz="1600" u="sng" dirty="0">
                <a:solidFill>
                  <a:schemeClr val="tx1"/>
                </a:solidFill>
                <a:highlight>
                  <a:srgbClr val="F0C6DE"/>
                </a:highlight>
              </a:rPr>
              <a:t>К заявлению в аттестационную комиссию прилагается ходатайство работодателя в аттестационную комиссию, характеризующее деятельность</a:t>
            </a:r>
            <a:r>
              <a:rPr lang="ru-RU" sz="1600" i="1" u="sng" dirty="0">
                <a:solidFill>
                  <a:schemeClr val="tx1"/>
                </a:solidFill>
                <a:highlight>
                  <a:srgbClr val="F0C6DE"/>
                </a:highlight>
              </a:rPr>
              <a:t> </a:t>
            </a:r>
            <a:r>
              <a:rPr lang="ru-RU" sz="1600" u="sng" dirty="0">
                <a:solidFill>
                  <a:schemeClr val="tx1"/>
                </a:solidFill>
                <a:highlight>
                  <a:srgbClr val="F0C6DE"/>
                </a:highlight>
              </a:rPr>
              <a:t>педагогического работника, направленную на совершенствование методической работы или наставничества непосредственно в образовательной организации.</a:t>
            </a:r>
          </a:p>
          <a:p>
            <a:r>
              <a:rPr lang="ru-RU" sz="1600" dirty="0">
                <a:solidFill>
                  <a:schemeClr val="tx1"/>
                </a:solidFill>
              </a:rPr>
              <a:t>Ходатайство работодателя формируется на основе решения педагогического совета образовательной организации (иного коллегиального органа управления образовательной организации), на котором рассматривалась деятельность педагогического     работника,     осуществляющего     методическую      работу или наставничество, согласованного с выборным органом соответствующей первичной профсоюзной организации, а в отсутствие такового — с иным представительным органом (представителем) работников организации.</a:t>
            </a:r>
          </a:p>
        </p:txBody>
      </p:sp>
    </p:spTree>
    <p:extLst>
      <p:ext uri="{BB962C8B-B14F-4D97-AF65-F5344CB8AC3E}">
        <p14:creationId xmlns:p14="http://schemas.microsoft.com/office/powerpoint/2010/main" val="30921551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Текст 10"/>
          <p:cNvSpPr txBox="1">
            <a:spLocks/>
          </p:cNvSpPr>
          <p:nvPr/>
        </p:nvSpPr>
        <p:spPr>
          <a:xfrm>
            <a:off x="3716383" y="8771364"/>
            <a:ext cx="10515600" cy="8286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u-RU" sz="2400" dirty="0"/>
          </a:p>
        </p:txBody>
      </p:sp>
      <p:sp>
        <p:nvSpPr>
          <p:cNvPr id="2" name="Прямоугольник 1"/>
          <p:cNvSpPr/>
          <p:nvPr/>
        </p:nvSpPr>
        <p:spPr>
          <a:xfrm>
            <a:off x="236220" y="297180"/>
            <a:ext cx="11719560" cy="6263640"/>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ru-RU" sz="1600" dirty="0">
                <a:solidFill>
                  <a:schemeClr val="tx1"/>
                </a:solidFill>
                <a:highlight>
                  <a:srgbClr val="FFFF00"/>
                </a:highlight>
              </a:rPr>
              <a:t>49. </a:t>
            </a:r>
            <a:r>
              <a:rPr lang="ru-RU" sz="1600" dirty="0">
                <a:solidFill>
                  <a:schemeClr val="tx1"/>
                </a:solidFill>
              </a:rPr>
              <a:t>Сроки     рассмотрения     аттестационными     комиссиями      заявлений в аттестационную комиссию определяются в соответствии с абзацем первым пункта 31 настоящего Порядка.</a:t>
            </a:r>
          </a:p>
          <a:p>
            <a:r>
              <a:rPr lang="ru-RU" sz="1600" dirty="0">
                <a:solidFill>
                  <a:schemeClr val="tx1"/>
                </a:solidFill>
              </a:rPr>
              <a:t>Педагогические работники имеют право не позднее чем за 5 рабочих дней до проведения заседания аттестационной комиссии направлять в аттестационную комиссию дополнительные   сведения,   характеризующие   их   методическую или наставническую деятельность.</a:t>
            </a:r>
            <a:br>
              <a:rPr lang="ru-RU" sz="1600" dirty="0">
                <a:solidFill>
                  <a:schemeClr val="tx1"/>
                </a:solidFill>
              </a:rPr>
            </a:br>
            <a:r>
              <a:rPr lang="ru-RU" sz="1600" dirty="0">
                <a:solidFill>
                  <a:schemeClr val="tx1"/>
                </a:solidFill>
              </a:rPr>
              <a:t> </a:t>
            </a:r>
          </a:p>
          <a:p>
            <a:r>
              <a:rPr lang="ru-RU" sz="1600" dirty="0">
                <a:solidFill>
                  <a:schemeClr val="tx1"/>
                </a:solidFill>
              </a:rPr>
              <a:t>Продолжительность аттестации для каждого педагогического работника определяется в соответствии с пунктом 32 настоящего Порядка.</a:t>
            </a:r>
          </a:p>
          <a:p>
            <a:endParaRPr lang="ru-RU" sz="1600" dirty="0">
              <a:solidFill>
                <a:schemeClr val="tx1"/>
              </a:solidFill>
            </a:endParaRPr>
          </a:p>
          <a:p>
            <a:pPr lvl="0"/>
            <a:r>
              <a:rPr lang="ru-RU" sz="1600" dirty="0">
                <a:solidFill>
                  <a:schemeClr val="tx1"/>
                </a:solidFill>
                <a:highlight>
                  <a:srgbClr val="FFFF00"/>
                </a:highlight>
              </a:rPr>
              <a:t>50. </a:t>
            </a:r>
            <a:r>
              <a:rPr lang="ru-RU" sz="1600" dirty="0">
                <a:solidFill>
                  <a:schemeClr val="tx1"/>
                </a:solidFill>
              </a:rPr>
              <a:t>Квалификационная категория «педагог-методист» устанавливается педагогическим работникам на основе следующих показателей деятельности, не входящей в должностные обязанности по занимаемой в организации должности: руководства методическим объединением педагогических работников образовательной организации и активного участия в методической работе образовательной организации; руководства разработкой программно-методического сопровождения образовательного процесса, в том числе методического сопровождения реализации инновационных образовательных программ и проектов в образовательной организации; методической поддержки педагогических работников образовательной организации при подготовке к участию в профессиональных конкурсах;</a:t>
            </a:r>
          </a:p>
          <a:p>
            <a:r>
              <a:rPr lang="ru-RU" sz="1600" dirty="0">
                <a:solidFill>
                  <a:schemeClr val="tx1"/>
                </a:solidFill>
              </a:rPr>
              <a:t>участия в методической поддержке (сопровождении) педагогических работников образовательной организации, направленной на их профессиональное развитие, преодоление профессиональных дефицитов;</a:t>
            </a:r>
          </a:p>
          <a:p>
            <a:r>
              <a:rPr lang="ru-RU" sz="1600" dirty="0">
                <a:solidFill>
                  <a:schemeClr val="tx1"/>
                </a:solidFill>
              </a:rPr>
              <a:t>передачи опыта по применению в образовательной организации авторских учебных и (или) учебно-методических разработок.</a:t>
            </a:r>
          </a:p>
        </p:txBody>
      </p:sp>
    </p:spTree>
    <p:extLst>
      <p:ext uri="{BB962C8B-B14F-4D97-AF65-F5344CB8AC3E}">
        <p14:creationId xmlns:p14="http://schemas.microsoft.com/office/powerpoint/2010/main" val="5968595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E6A2C9"/>
        </a:solidFill>
        <a:effectLst/>
      </p:bgPr>
    </p:bg>
    <p:spTree>
      <p:nvGrpSpPr>
        <p:cNvPr id="1" name=""/>
        <p:cNvGrpSpPr/>
        <p:nvPr/>
      </p:nvGrpSpPr>
      <p:grpSpPr>
        <a:xfrm>
          <a:off x="0" y="0"/>
          <a:ext cx="0" cy="0"/>
          <a:chOff x="0" y="0"/>
          <a:chExt cx="0" cy="0"/>
        </a:xfrm>
      </p:grpSpPr>
      <p:sp>
        <p:nvSpPr>
          <p:cNvPr id="12" name="Текст 10"/>
          <p:cNvSpPr txBox="1">
            <a:spLocks/>
          </p:cNvSpPr>
          <p:nvPr/>
        </p:nvSpPr>
        <p:spPr>
          <a:xfrm>
            <a:off x="3716383" y="8771364"/>
            <a:ext cx="10515600" cy="8286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u-RU" sz="2400" dirty="0"/>
          </a:p>
        </p:txBody>
      </p:sp>
      <p:sp>
        <p:nvSpPr>
          <p:cNvPr id="2" name="Прямоугольник 1"/>
          <p:cNvSpPr/>
          <p:nvPr/>
        </p:nvSpPr>
        <p:spPr>
          <a:xfrm>
            <a:off x="236220" y="297180"/>
            <a:ext cx="11719560" cy="6263640"/>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ru-RU" dirty="0">
                <a:solidFill>
                  <a:schemeClr val="tx1"/>
                </a:solidFill>
                <a:highlight>
                  <a:srgbClr val="FFFF00"/>
                </a:highlight>
              </a:rPr>
              <a:t>51. </a:t>
            </a:r>
            <a:r>
              <a:rPr lang="ru-RU" dirty="0">
                <a:solidFill>
                  <a:schemeClr val="tx1"/>
                </a:solidFill>
              </a:rPr>
              <a:t>Квалификационная категория «педагог-наставник› устанавливается педагогическим работникам на основе следующих показателей деятельности, не входящей в должностные обязанности по занимаемой в организации должности:</a:t>
            </a:r>
            <a:endParaRPr lang="ru-RU" sz="1400" dirty="0">
              <a:solidFill>
                <a:schemeClr val="tx1"/>
              </a:solidFill>
            </a:endParaRPr>
          </a:p>
          <a:p>
            <a:r>
              <a:rPr lang="ru-RU" dirty="0">
                <a:solidFill>
                  <a:schemeClr val="tx1"/>
                </a:solidFill>
              </a:rPr>
              <a:t>руководства    практической    подготовкой     студентов,     обучающихся по образовательным  программам  среднего  профессионального образования и (или) образовательным программам высшего образования;</a:t>
            </a:r>
            <a:r>
              <a:rPr lang="ru-RU" sz="1400" dirty="0">
                <a:solidFill>
                  <a:schemeClr val="tx1"/>
                </a:solidFill>
              </a:rPr>
              <a:t> </a:t>
            </a:r>
            <a:r>
              <a:rPr lang="ru-RU" dirty="0">
                <a:solidFill>
                  <a:schemeClr val="tx1"/>
                </a:solidFill>
              </a:rPr>
              <a:t>наставничества в отношении педагогических работников образовательной организации,  активного  сопровождения  их  профессионального развития в образовательной организации;</a:t>
            </a:r>
            <a:endParaRPr lang="ru-RU" sz="2000" dirty="0">
              <a:solidFill>
                <a:schemeClr val="tx1"/>
              </a:solidFill>
            </a:endParaRPr>
          </a:p>
          <a:p>
            <a:r>
              <a:rPr lang="ru-RU" dirty="0">
                <a:solidFill>
                  <a:schemeClr val="tx1"/>
                </a:solidFill>
              </a:rPr>
              <a:t>содействия в подготовке педагогических работников, в том числе из числа молодых специалистов, к участию в конкурсах профессионального (педагогического) мастерства; распространения авторских подходов и методических разработок в области наставнической деятельности в образовательной организации.</a:t>
            </a:r>
          </a:p>
          <a:p>
            <a:endParaRPr lang="ru-RU" dirty="0">
              <a:solidFill>
                <a:schemeClr val="tx1"/>
              </a:solidFill>
            </a:endParaRPr>
          </a:p>
          <a:p>
            <a:pPr lvl="0"/>
            <a:r>
              <a:rPr lang="ru-RU" dirty="0">
                <a:solidFill>
                  <a:schemeClr val="tx1"/>
                </a:solidFill>
                <a:highlight>
                  <a:srgbClr val="FFFF00"/>
                </a:highlight>
              </a:rPr>
              <a:t>52. </a:t>
            </a:r>
            <a:r>
              <a:rPr lang="ru-RU" u="sng" dirty="0">
                <a:solidFill>
                  <a:schemeClr val="tx1"/>
                </a:solidFill>
                <a:highlight>
                  <a:srgbClr val="F0C6DE"/>
                </a:highlight>
              </a:rPr>
              <a:t>Оценка деятельности педагогических работников в целях установления квалификационных категорий «педагог-методист» и «педагог-наставник» осуществляется аттестационной комиссией на основе ходатайства работодателя</a:t>
            </a:r>
            <a:r>
              <a:rPr lang="ru-RU" u="sng" dirty="0">
                <a:solidFill>
                  <a:schemeClr val="tx1"/>
                </a:solidFill>
              </a:rPr>
              <a:t>, </a:t>
            </a:r>
            <a:r>
              <a:rPr lang="ru-RU" dirty="0">
                <a:solidFill>
                  <a:schemeClr val="tx1"/>
                </a:solidFill>
              </a:rPr>
              <a:t>предусмотренного пунктом 48 настоящего Порядка, а также показателей, предусмотренных пунктами 50, 51 настоящего Порядка, характеризующих дополнительную   деятельность   педагогических    работников,    направленную на совершенствование методической работы или наставничества непосредственно в образовательной организации,   не входящую   в должностные   обязанности по занимаемой в организации должности.</a:t>
            </a:r>
            <a:endParaRPr lang="ru-RU" sz="1200" dirty="0">
              <a:solidFill>
                <a:schemeClr val="tx1"/>
              </a:solidFill>
            </a:endParaRPr>
          </a:p>
        </p:txBody>
      </p:sp>
    </p:spTree>
    <p:extLst>
      <p:ext uri="{BB962C8B-B14F-4D97-AF65-F5344CB8AC3E}">
        <p14:creationId xmlns:p14="http://schemas.microsoft.com/office/powerpoint/2010/main" val="39226834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Текст 10"/>
          <p:cNvSpPr txBox="1">
            <a:spLocks/>
          </p:cNvSpPr>
          <p:nvPr/>
        </p:nvSpPr>
        <p:spPr>
          <a:xfrm>
            <a:off x="3716383" y="8771364"/>
            <a:ext cx="10515600" cy="8286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u-RU" sz="2400" dirty="0"/>
          </a:p>
        </p:txBody>
      </p:sp>
      <p:sp>
        <p:nvSpPr>
          <p:cNvPr id="2" name="Прямоугольник 1"/>
          <p:cNvSpPr/>
          <p:nvPr/>
        </p:nvSpPr>
        <p:spPr>
          <a:xfrm>
            <a:off x="236220" y="297180"/>
            <a:ext cx="11719560" cy="6263640"/>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ru-RU" dirty="0">
                <a:solidFill>
                  <a:schemeClr val="tx1"/>
                </a:solidFill>
                <a:highlight>
                  <a:srgbClr val="FFFF00"/>
                </a:highlight>
              </a:rPr>
              <a:t>53. </a:t>
            </a:r>
            <a:r>
              <a:rPr lang="ru-RU" u="sng" dirty="0">
                <a:solidFill>
                  <a:schemeClr val="tx1"/>
                </a:solidFill>
              </a:rPr>
              <a:t>По результатам аттестации аттестационная комиссия принимает одно из следующих решений:</a:t>
            </a:r>
            <a:endParaRPr lang="ru-RU" sz="1200" u="sng" dirty="0">
              <a:solidFill>
                <a:schemeClr val="tx1"/>
              </a:solidFill>
            </a:endParaRPr>
          </a:p>
          <a:p>
            <a:r>
              <a:rPr lang="ru-RU" u="sng" dirty="0">
                <a:solidFill>
                  <a:schemeClr val="tx1"/>
                </a:solidFill>
              </a:rPr>
              <a:t>установить квалификационную категорию «педагог-методист», квалификационную категорию «педагог-наставник» (указывается должность педагогического работника, по которой устанавливается квалификационная категория);</a:t>
            </a:r>
          </a:p>
          <a:p>
            <a:r>
              <a:rPr lang="ru-RU" u="sng" dirty="0">
                <a:solidFill>
                  <a:schemeClr val="tx1"/>
                </a:solidFill>
              </a:rPr>
              <a:t>отказать в установлении квалификационной категории «педагог-методист», квалификационной категории «педагог-наставник»   (указывается   должность, по которой педагогическому работнику отказывается в установлении квалификационной категории).</a:t>
            </a:r>
          </a:p>
          <a:p>
            <a:endParaRPr lang="ru-RU" dirty="0">
              <a:solidFill>
                <a:schemeClr val="tx1"/>
              </a:solidFill>
            </a:endParaRPr>
          </a:p>
          <a:p>
            <a:pPr lvl="0"/>
            <a:r>
              <a:rPr lang="ru-RU" dirty="0">
                <a:solidFill>
                  <a:schemeClr val="tx1"/>
                </a:solidFill>
                <a:highlight>
                  <a:srgbClr val="FFFF00"/>
                </a:highlight>
              </a:rPr>
              <a:t>54. </a:t>
            </a:r>
            <a:r>
              <a:rPr lang="ru-RU" dirty="0">
                <a:solidFill>
                  <a:schemeClr val="tx1"/>
                </a:solidFill>
              </a:rPr>
              <a:t>Решение аттестационной комиссией принимается в порядке и на условиях, предусмотренных пунктом 39 настоящего Порядка.</a:t>
            </a:r>
          </a:p>
          <a:p>
            <a:pPr lvl="0"/>
            <a:endParaRPr lang="ru-RU" sz="1200" dirty="0">
              <a:solidFill>
                <a:schemeClr val="tx1"/>
              </a:solidFill>
            </a:endParaRPr>
          </a:p>
          <a:p>
            <a:pPr lvl="0"/>
            <a:r>
              <a:rPr lang="ru-RU" dirty="0">
                <a:solidFill>
                  <a:schemeClr val="tx1"/>
                </a:solidFill>
                <a:highlight>
                  <a:srgbClr val="FFFF00"/>
                </a:highlight>
              </a:rPr>
              <a:t>55. </a:t>
            </a:r>
            <a:r>
              <a:rPr lang="ru-RU" dirty="0">
                <a:solidFill>
                  <a:schemeClr val="tx1"/>
                </a:solidFill>
              </a:rPr>
              <a:t>Решение аттестационной комиссии вступает в силу со дня его вынесения и является основанием для дифференциации оплаты труда педагогических работников за наличие квалификационных категорий «педагог-методист», «педагог-наставник» при условии выполнения дополнительных обязанностей, связанных с методической работой или наставнической деятельностью.</a:t>
            </a:r>
          </a:p>
        </p:txBody>
      </p:sp>
    </p:spTree>
    <p:extLst>
      <p:ext uri="{BB962C8B-B14F-4D97-AF65-F5344CB8AC3E}">
        <p14:creationId xmlns:p14="http://schemas.microsoft.com/office/powerpoint/2010/main" val="2638136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Текст 10"/>
          <p:cNvSpPr txBox="1">
            <a:spLocks/>
          </p:cNvSpPr>
          <p:nvPr/>
        </p:nvSpPr>
        <p:spPr>
          <a:xfrm>
            <a:off x="3716383" y="8771364"/>
            <a:ext cx="10515600" cy="8286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u-RU" sz="2400" dirty="0"/>
          </a:p>
        </p:txBody>
      </p:sp>
      <p:sp>
        <p:nvSpPr>
          <p:cNvPr id="2" name="Прямоугольник 1"/>
          <p:cNvSpPr/>
          <p:nvPr/>
        </p:nvSpPr>
        <p:spPr>
          <a:xfrm>
            <a:off x="236220" y="297180"/>
            <a:ext cx="11719560" cy="6263640"/>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ru-RU" dirty="0">
                <a:solidFill>
                  <a:schemeClr val="tx1"/>
                </a:solidFill>
                <a:highlight>
                  <a:srgbClr val="FFFF00"/>
                </a:highlight>
              </a:rPr>
              <a:t>56. </a:t>
            </a:r>
            <a:r>
              <a:rPr lang="ru-RU" dirty="0">
                <a:solidFill>
                  <a:schemeClr val="tx1"/>
                </a:solidFill>
              </a:rPr>
              <a:t>На основании решений аттестационных комиссий органы, указанные в пункте 25 настоящего Порядка, издают соответствующие распорядительные акты об установлении квалификационной категории «педагог-методист», квалификационной категории «педагог-наставник» в порядке, установленном пунктом 42 настоящего Порядка.</a:t>
            </a:r>
            <a:endParaRPr lang="ru-RU" sz="1200" dirty="0">
              <a:solidFill>
                <a:schemeClr val="tx1"/>
              </a:solidFill>
            </a:endParaRPr>
          </a:p>
          <a:p>
            <a:r>
              <a:rPr lang="ru-RU" dirty="0">
                <a:solidFill>
                  <a:schemeClr val="tx1"/>
                </a:solidFill>
              </a:rPr>
              <a:t>На основании указанных распорядительных актов работодатели вносят соответствующие записи в трудовые книжки педагогических работников и (или) в сведения об их трудовой деятельности.</a:t>
            </a:r>
          </a:p>
          <a:p>
            <a:pPr lvl="0"/>
            <a:r>
              <a:rPr lang="ru-RU" dirty="0">
                <a:solidFill>
                  <a:schemeClr val="tx1"/>
                </a:solidFill>
                <a:highlight>
                  <a:srgbClr val="FFFF00"/>
                </a:highlight>
              </a:rPr>
              <a:t>57. </a:t>
            </a:r>
            <a:r>
              <a:rPr lang="ru-RU" dirty="0">
                <a:solidFill>
                  <a:schemeClr val="tx1"/>
                </a:solidFill>
              </a:rPr>
              <a:t>При принятии в отношении педагогического работника решения аттестационной комиссии об отказе в установлении квалификационной категории</a:t>
            </a:r>
            <a:r>
              <a:rPr lang="ru-RU" sz="1200" dirty="0">
                <a:solidFill>
                  <a:schemeClr val="tx1"/>
                </a:solidFill>
              </a:rPr>
              <a:t> </a:t>
            </a:r>
            <a:r>
              <a:rPr lang="ru-RU" dirty="0">
                <a:solidFill>
                  <a:schemeClr val="tx1"/>
                </a:solidFill>
              </a:rPr>
              <a:t>«педагог-методист» или квалификационной категории «педагог-наставник» проведение аттестации в целях установления таких квалификационных категорий осуществляется не ранее чем через один год после принятия аттестационной комиссией соответствующего решения.</a:t>
            </a:r>
          </a:p>
          <a:p>
            <a:pPr lvl="0"/>
            <a:r>
              <a:rPr lang="ru-RU" dirty="0">
                <a:solidFill>
                  <a:schemeClr val="tx1"/>
                </a:solidFill>
                <a:highlight>
                  <a:srgbClr val="FFFF00"/>
                </a:highlight>
              </a:rPr>
              <a:t>58. </a:t>
            </a:r>
            <a:r>
              <a:rPr lang="ru-RU" dirty="0">
                <a:solidFill>
                  <a:schemeClr val="tx1"/>
                </a:solidFill>
              </a:rPr>
              <a:t>Результаты аттестации в целях установления квалификационной категории</a:t>
            </a:r>
            <a:endParaRPr lang="ru-RU" sz="1200" dirty="0">
              <a:solidFill>
                <a:schemeClr val="tx1"/>
              </a:solidFill>
            </a:endParaRPr>
          </a:p>
          <a:p>
            <a:r>
              <a:rPr lang="ru-RU" dirty="0">
                <a:solidFill>
                  <a:schemeClr val="tx1"/>
                </a:solidFill>
              </a:rPr>
              <a:t>«педагог-методист» или «педагог-наставник» педагогический работник вправе обжаловать в соответствии с законодательством Российской Федерации.</a:t>
            </a:r>
          </a:p>
          <a:p>
            <a:pPr lvl="0"/>
            <a:r>
              <a:rPr lang="ru-RU" dirty="0">
                <a:solidFill>
                  <a:schemeClr val="tx1"/>
                </a:solidFill>
                <a:highlight>
                  <a:srgbClr val="FFFF00"/>
                </a:highlight>
              </a:rPr>
              <a:t>59. </a:t>
            </a:r>
            <a:r>
              <a:rPr lang="ru-RU" dirty="0">
                <a:solidFill>
                  <a:schemeClr val="tx1"/>
                </a:solidFill>
              </a:rPr>
              <a:t>Квалификационные категории («педагог-методист», «педагог-наставник»), установленные педагогическим работникам, сохраняются при переходе в другую организацию, в том числе расположенную в другом субъекте Российской Федерации.</a:t>
            </a:r>
            <a:endParaRPr lang="ru-RU" sz="1200" dirty="0">
              <a:solidFill>
                <a:schemeClr val="tx1"/>
              </a:solidFill>
            </a:endParaRPr>
          </a:p>
        </p:txBody>
      </p:sp>
    </p:spTree>
    <p:extLst>
      <p:ext uri="{BB962C8B-B14F-4D97-AF65-F5344CB8AC3E}">
        <p14:creationId xmlns:p14="http://schemas.microsoft.com/office/powerpoint/2010/main" val="1784379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12" name="Текст 10"/>
          <p:cNvSpPr txBox="1">
            <a:spLocks/>
          </p:cNvSpPr>
          <p:nvPr/>
        </p:nvSpPr>
        <p:spPr>
          <a:xfrm>
            <a:off x="3716383" y="8771364"/>
            <a:ext cx="10515600" cy="8286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u-RU" sz="2400" dirty="0"/>
          </a:p>
        </p:txBody>
      </p:sp>
      <p:graphicFrame>
        <p:nvGraphicFramePr>
          <p:cNvPr id="6" name="Схема 5"/>
          <p:cNvGraphicFramePr/>
          <p:nvPr>
            <p:extLst>
              <p:ext uri="{D42A27DB-BD31-4B8C-83A1-F6EECF244321}">
                <p14:modId xmlns:p14="http://schemas.microsoft.com/office/powerpoint/2010/main" val="3642441513"/>
              </p:ext>
            </p:extLst>
          </p:nvPr>
        </p:nvGraphicFramePr>
        <p:xfrm>
          <a:off x="323556" y="400486"/>
          <a:ext cx="11066585" cy="60570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82666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Текст 10"/>
          <p:cNvSpPr txBox="1">
            <a:spLocks/>
          </p:cNvSpPr>
          <p:nvPr/>
        </p:nvSpPr>
        <p:spPr>
          <a:xfrm>
            <a:off x="3716383" y="8771364"/>
            <a:ext cx="10515600" cy="8286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u-RU" sz="2400" dirty="0"/>
          </a:p>
        </p:txBody>
      </p:sp>
      <p:sp>
        <p:nvSpPr>
          <p:cNvPr id="2" name="Прямоугольник 1"/>
          <p:cNvSpPr/>
          <p:nvPr/>
        </p:nvSpPr>
        <p:spPr>
          <a:xfrm>
            <a:off x="586854" y="300252"/>
            <a:ext cx="11100179" cy="6441742"/>
          </a:xfrm>
          <a:prstGeom prst="rect">
            <a:avLst/>
          </a:prstGeom>
          <a:solidFill>
            <a:schemeClr val="bg1">
              <a:lumMod val="95000"/>
            </a:schemeClr>
          </a:solidFill>
          <a:ln>
            <a:solidFill>
              <a:schemeClr val="accent1"/>
            </a:solid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nSpc>
                <a:spcPct val="150000"/>
              </a:lnSpc>
            </a:pPr>
            <a:r>
              <a:rPr lang="ru-RU" sz="2000" dirty="0">
                <a:solidFill>
                  <a:schemeClr val="tx1"/>
                </a:solidFill>
                <a:highlight>
                  <a:srgbClr val="FFFF00"/>
                </a:highlight>
              </a:rPr>
              <a:t>1</a:t>
            </a:r>
            <a:r>
              <a:rPr lang="ru-RU" sz="2000" b="1" dirty="0">
                <a:solidFill>
                  <a:schemeClr val="tx1"/>
                </a:solidFill>
              </a:rPr>
              <a:t>.  </a:t>
            </a:r>
            <a:r>
              <a:rPr lang="ru-RU" sz="2000" b="1" u="sng" dirty="0">
                <a:solidFill>
                  <a:schemeClr val="tx1"/>
                </a:solidFill>
              </a:rPr>
              <a:t>Порядок проведения аттестации педагогических работников организаций, осуществляющих образовательную деятельность, применяется к педагогическим работникам (за исключением педагогических работников, относящихся к профессорско-преподавательскому составу), замещающим должности, поименованные в подразделе 2 раздела I номенклатуры должностей педагогических работников организаций, осуществляющих образовательную деятельность, должностей руководителей образовательных организаций,</a:t>
            </a:r>
            <a:r>
              <a:rPr lang="ru-RU" sz="2000" b="1" dirty="0">
                <a:solidFill>
                  <a:schemeClr val="tx1"/>
                </a:solidFill>
              </a:rPr>
              <a:t> утвержденной постановлением Правительства Российской Федерации от 21 февраля 2022 г. № 225, </a:t>
            </a:r>
            <a:r>
              <a:rPr lang="ru-RU" sz="2000" b="1" u="sng" dirty="0">
                <a:solidFill>
                  <a:schemeClr val="tx1"/>
                </a:solidFill>
              </a:rPr>
              <a:t>в том числе в случаях, когда замещение должностей осуществляется по совместительству в той же или иной организации, а также путем замещения должностей педагогических работников в той же организации наряду с работой, определенной трудовым договором (наряду с работой руководителями организаций, их заместителями, другими работниками).</a:t>
            </a:r>
          </a:p>
        </p:txBody>
      </p:sp>
    </p:spTree>
    <p:extLst>
      <p:ext uri="{BB962C8B-B14F-4D97-AF65-F5344CB8AC3E}">
        <p14:creationId xmlns:p14="http://schemas.microsoft.com/office/powerpoint/2010/main" val="3681465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12" name="Текст 10"/>
          <p:cNvSpPr txBox="1">
            <a:spLocks/>
          </p:cNvSpPr>
          <p:nvPr/>
        </p:nvSpPr>
        <p:spPr>
          <a:xfrm>
            <a:off x="3716383" y="8771364"/>
            <a:ext cx="10515600" cy="8286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u-RU" sz="2400" dirty="0"/>
          </a:p>
        </p:txBody>
      </p:sp>
      <p:sp>
        <p:nvSpPr>
          <p:cNvPr id="2" name="Блок-схема: документ 1"/>
          <p:cNvSpPr/>
          <p:nvPr/>
        </p:nvSpPr>
        <p:spPr>
          <a:xfrm>
            <a:off x="586854" y="300252"/>
            <a:ext cx="11100179" cy="6441742"/>
          </a:xfrm>
          <a:prstGeom prst="flowChartDocument">
            <a:avLst/>
          </a:prstGeom>
          <a:solidFill>
            <a:schemeClr val="bg1">
              <a:lumMod val="95000"/>
            </a:schemeClr>
          </a:solidFill>
          <a:ln>
            <a:solidFill>
              <a:schemeClr val="accent1"/>
            </a:solid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nSpc>
                <a:spcPct val="150000"/>
              </a:lnSpc>
            </a:pPr>
            <a:r>
              <a:rPr lang="ru-RU" sz="2000" b="1" dirty="0">
                <a:solidFill>
                  <a:schemeClr val="tx1"/>
                </a:solidFill>
              </a:rPr>
              <a:t>2.  Аттестация педагогических работников организаций  </a:t>
            </a:r>
            <a:r>
              <a:rPr lang="ru-RU" sz="2000" b="1" u="sng" dirty="0">
                <a:solidFill>
                  <a:schemeClr val="tx1"/>
                </a:solidFill>
              </a:rPr>
              <a:t>проводится обязательно в целях подтверждения соответствия педагогических работников занимаемым ими должностям на основе оценки их профессиональной деятельности и по желанию педагогических работников в целях установления квалификационных категорий</a:t>
            </a:r>
            <a:endParaRPr lang="ru-RU" sz="2000" b="1" u="sng" dirty="0">
              <a:solidFill>
                <a:schemeClr val="tx1"/>
              </a:solidFill>
              <a:highlight>
                <a:srgbClr val="FFFF00"/>
              </a:highlight>
            </a:endParaRPr>
          </a:p>
        </p:txBody>
      </p:sp>
    </p:spTree>
    <p:extLst>
      <p:ext uri="{BB962C8B-B14F-4D97-AF65-F5344CB8AC3E}">
        <p14:creationId xmlns:p14="http://schemas.microsoft.com/office/powerpoint/2010/main" val="2787012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Текст 10"/>
          <p:cNvSpPr txBox="1">
            <a:spLocks/>
          </p:cNvSpPr>
          <p:nvPr/>
        </p:nvSpPr>
        <p:spPr>
          <a:xfrm>
            <a:off x="3716383" y="8771364"/>
            <a:ext cx="10515600" cy="8286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u-RU" sz="2400" dirty="0"/>
          </a:p>
        </p:txBody>
      </p:sp>
      <p:sp>
        <p:nvSpPr>
          <p:cNvPr id="2" name="Прямоугольник 1"/>
          <p:cNvSpPr/>
          <p:nvPr/>
        </p:nvSpPr>
        <p:spPr>
          <a:xfrm>
            <a:off x="228600" y="289560"/>
            <a:ext cx="11719560" cy="6263640"/>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r>
              <a:rPr lang="ru-RU" b="1" dirty="0">
                <a:solidFill>
                  <a:schemeClr val="tx1"/>
                </a:solidFill>
                <a:highlight>
                  <a:srgbClr val="FFFF00"/>
                </a:highlight>
              </a:rPr>
              <a:t>3. Основными задачами проведения аттестации являются:</a:t>
            </a:r>
          </a:p>
          <a:p>
            <a:pPr lvl="1" algn="ctr"/>
            <a:endParaRPr lang="ru-RU" sz="1400" dirty="0">
              <a:solidFill>
                <a:schemeClr val="tx1"/>
              </a:solidFill>
            </a:endParaRPr>
          </a:p>
          <a:p>
            <a:r>
              <a:rPr lang="ru-RU" sz="2000" dirty="0">
                <a:solidFill>
                  <a:schemeClr val="tx1"/>
                </a:solidFill>
              </a:rPr>
              <a:t>а)   стимулирование целенаправленного, непрерывного повышения уровня квалификации педагогических работников, их методологической культуры, профессионального, личностного и карьерного роста;</a:t>
            </a:r>
          </a:p>
          <a:p>
            <a:r>
              <a:rPr lang="ru-RU" sz="2000" dirty="0">
                <a:solidFill>
                  <a:schemeClr val="tx1"/>
                </a:solidFill>
              </a:rPr>
              <a:t>6)   определение необходимости дополнительного профессионального образования педагогических работников;</a:t>
            </a:r>
          </a:p>
          <a:p>
            <a:r>
              <a:rPr lang="ru-RU" sz="2000" dirty="0">
                <a:solidFill>
                  <a:schemeClr val="tx1"/>
                </a:solidFill>
              </a:rPr>
              <a:t>в)   повышение эффективности и качества педагогической деятельности;</a:t>
            </a:r>
          </a:p>
          <a:p>
            <a:r>
              <a:rPr lang="ru-RU" sz="2000" dirty="0">
                <a:solidFill>
                  <a:schemeClr val="tx1"/>
                </a:solidFill>
              </a:rPr>
              <a:t>г)   выявление перспектив использования потенциальных возможностей педагогических работников, в том числе в целях организации (осуществления) методической      помощи     (поддержки)      и     наставнической     деятельности в образовательной организации;</a:t>
            </a:r>
          </a:p>
          <a:p>
            <a:r>
              <a:rPr lang="ru-RU" sz="2000" dirty="0">
                <a:solidFill>
                  <a:schemeClr val="tx1"/>
                </a:solidFill>
              </a:rPr>
              <a:t>д)   учет требований федеральных государственных образовательных стандартов к кадровым условиям реализации образовательных  программ при формировании кадрового состава организаций;</a:t>
            </a:r>
          </a:p>
          <a:p>
            <a:r>
              <a:rPr lang="ru-RU" sz="2000" dirty="0">
                <a:solidFill>
                  <a:schemeClr val="tx1"/>
                </a:solidFill>
              </a:rPr>
              <a:t>е)   обеспечение дифференциации оплаты труда педагогических работников   с        учетом        установленных        квалификационных        категорий,        объема их преподавательской (педагогической) работы либо дополнительной работы.</a:t>
            </a:r>
          </a:p>
          <a:p>
            <a:endParaRPr lang="ru-RU" sz="1400" dirty="0">
              <a:solidFill>
                <a:schemeClr val="tx1"/>
              </a:solidFill>
            </a:endParaRPr>
          </a:p>
          <a:p>
            <a:pPr lvl="1" algn="ctr"/>
            <a:r>
              <a:rPr lang="ru-RU" b="1" dirty="0">
                <a:solidFill>
                  <a:schemeClr val="tx1"/>
                </a:solidFill>
                <a:highlight>
                  <a:srgbClr val="FFFF00"/>
                </a:highlight>
              </a:rPr>
              <a:t>4.  Основными принципами проведения аттестации являются: </a:t>
            </a:r>
          </a:p>
          <a:p>
            <a:pPr lvl="1"/>
            <a:endParaRPr lang="ru-RU" dirty="0">
              <a:solidFill>
                <a:schemeClr val="tx1"/>
              </a:solidFill>
            </a:endParaRPr>
          </a:p>
          <a:p>
            <a:pPr lvl="1"/>
            <a:r>
              <a:rPr lang="ru-RU" dirty="0">
                <a:solidFill>
                  <a:schemeClr val="tx1"/>
                </a:solidFill>
              </a:rPr>
              <a:t>коллегиальность, гласность, открытость, обеспечивающие объективное отношение к педагогическим работникам, </a:t>
            </a:r>
            <a:r>
              <a:rPr lang="ru-RU" u="sng" dirty="0">
                <a:solidFill>
                  <a:srgbClr val="FF0000"/>
                </a:solidFill>
              </a:rPr>
              <a:t>недопустимость дискриминации при проведении аттестации</a:t>
            </a:r>
          </a:p>
        </p:txBody>
      </p:sp>
    </p:spTree>
    <p:extLst>
      <p:ext uri="{BB962C8B-B14F-4D97-AF65-F5344CB8AC3E}">
        <p14:creationId xmlns:p14="http://schemas.microsoft.com/office/powerpoint/2010/main" val="1405202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12" name="Текст 10"/>
          <p:cNvSpPr txBox="1">
            <a:spLocks/>
          </p:cNvSpPr>
          <p:nvPr/>
        </p:nvSpPr>
        <p:spPr>
          <a:xfrm>
            <a:off x="3716383" y="8771364"/>
            <a:ext cx="10515600" cy="8286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u-RU" sz="2400" dirty="0"/>
          </a:p>
        </p:txBody>
      </p:sp>
      <p:sp>
        <p:nvSpPr>
          <p:cNvPr id="2" name="Прямоугольник 1"/>
          <p:cNvSpPr/>
          <p:nvPr/>
        </p:nvSpPr>
        <p:spPr>
          <a:xfrm>
            <a:off x="228600" y="289560"/>
            <a:ext cx="11719560" cy="6263640"/>
          </a:xfrm>
          <a:prstGeom prst="rect">
            <a:avLst/>
          </a:prstGeom>
          <a:solidFill>
            <a:schemeClr val="bg1">
              <a:lumMod val="95000"/>
            </a:schemeClr>
          </a:solidFill>
          <a:ln>
            <a:solidFill>
              <a:srgbClr val="FFCC00"/>
            </a:solid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ru-RU" dirty="0">
              <a:solidFill>
                <a:schemeClr val="tx1"/>
              </a:solidFill>
              <a:highlight>
                <a:srgbClr val="FFFF00"/>
              </a:highlight>
            </a:endParaRPr>
          </a:p>
          <a:p>
            <a:r>
              <a:rPr lang="ru-RU" sz="2000" b="1" dirty="0">
                <a:solidFill>
                  <a:schemeClr val="tx1"/>
                </a:solidFill>
                <a:highlight>
                  <a:srgbClr val="FFFF00"/>
                </a:highlight>
              </a:rPr>
              <a:t>   II. Аттестация педагогических работников в целях подтверждения соответствия занимаемой должности</a:t>
            </a:r>
          </a:p>
          <a:p>
            <a:r>
              <a:rPr lang="ru-RU" sz="2000" dirty="0">
                <a:solidFill>
                  <a:schemeClr val="tx1"/>
                </a:solidFill>
              </a:rPr>
              <a:t> </a:t>
            </a:r>
          </a:p>
          <a:p>
            <a:pPr lvl="1"/>
            <a:r>
              <a:rPr lang="ru-RU" sz="2000" b="1" u="sng" dirty="0">
                <a:solidFill>
                  <a:schemeClr val="tx1"/>
                </a:solidFill>
                <a:highlight>
                  <a:srgbClr val="FFFF00"/>
                </a:highlight>
              </a:rPr>
              <a:t>5. </a:t>
            </a:r>
            <a:r>
              <a:rPr lang="ru-RU" sz="2000" b="1" u="sng" dirty="0">
                <a:solidFill>
                  <a:schemeClr val="tx1"/>
                </a:solidFill>
              </a:rPr>
              <a:t>Аттестация педагогических работников в целях подтверждения соответствия педагогических работников занимаемым ими должностям проводится один раз в пять лет</a:t>
            </a:r>
            <a:r>
              <a:rPr lang="ru-RU" sz="2000" b="1" dirty="0">
                <a:solidFill>
                  <a:schemeClr val="tx1"/>
                </a:solidFill>
              </a:rPr>
              <a:t> на основе оценки их профессиональной деятельности аттестационными комиссиями, самостоятельно формируемыми организациями </a:t>
            </a:r>
            <a:br>
              <a:rPr lang="ru-RU" sz="2000" dirty="0">
                <a:solidFill>
                  <a:schemeClr val="tx1"/>
                </a:solidFill>
              </a:rPr>
            </a:br>
            <a:endParaRPr lang="ru-RU" sz="2000" dirty="0">
              <a:solidFill>
                <a:schemeClr val="tx1"/>
              </a:solidFill>
            </a:endParaRPr>
          </a:p>
          <a:p>
            <a:pPr lvl="1"/>
            <a:r>
              <a:rPr lang="ru-RU" sz="2000" b="1" dirty="0">
                <a:solidFill>
                  <a:schemeClr val="tx1"/>
                </a:solidFill>
                <a:highlight>
                  <a:srgbClr val="FFFF00"/>
                </a:highlight>
              </a:rPr>
              <a:t>6.</a:t>
            </a:r>
            <a:r>
              <a:rPr lang="ru-RU" sz="2000" b="1" dirty="0">
                <a:solidFill>
                  <a:schemeClr val="tx1"/>
                </a:solidFill>
              </a:rPr>
              <a:t> </a:t>
            </a:r>
            <a:r>
              <a:rPr lang="ru-RU" sz="2000" b="1" u="sng" dirty="0">
                <a:solidFill>
                  <a:schemeClr val="tx1"/>
                </a:solidFill>
              </a:rPr>
              <a:t>Аттестационная комиссия организации создается распорядительным актом работодателя из числа работников организации и состоит не менее чем из 5 человек</a:t>
            </a:r>
            <a:r>
              <a:rPr lang="ru-RU" sz="2000" b="1" dirty="0">
                <a:solidFill>
                  <a:schemeClr val="tx1"/>
                </a:solidFill>
              </a:rPr>
              <a:t>, в том числе председателя, заместителя председателя, секретаря и членов аттестационной комиссии организации</a:t>
            </a:r>
            <a:r>
              <a:rPr lang="ru-RU" sz="2000" dirty="0">
                <a:solidFill>
                  <a:schemeClr val="tx1"/>
                </a:solidFill>
              </a:rPr>
              <a:t>.</a:t>
            </a:r>
          </a:p>
          <a:p>
            <a:pPr lvl="1"/>
            <a:endParaRPr lang="ru-RU" sz="2000" dirty="0">
              <a:solidFill>
                <a:schemeClr val="tx1"/>
              </a:solidFill>
            </a:endParaRPr>
          </a:p>
          <a:p>
            <a:pPr lvl="1"/>
            <a:r>
              <a:rPr lang="ru-RU" sz="2000" b="1" dirty="0">
                <a:solidFill>
                  <a:schemeClr val="tx1"/>
                </a:solidFill>
                <a:highlight>
                  <a:srgbClr val="FFFF00"/>
                </a:highlight>
              </a:rPr>
              <a:t>7. </a:t>
            </a:r>
            <a:r>
              <a:rPr lang="ru-RU" sz="2000" b="1" u="sng" dirty="0">
                <a:solidFill>
                  <a:schemeClr val="tx1"/>
                </a:solidFill>
              </a:rPr>
              <a:t>В состав аттестационной комиссии организации в обязательном порядке включается представитель выборного органа соответствующей первичной профсоюзной организации,</a:t>
            </a:r>
            <a:r>
              <a:rPr lang="ru-RU" sz="2000" b="1" dirty="0">
                <a:solidFill>
                  <a:schemeClr val="tx1"/>
                </a:solidFill>
              </a:rPr>
              <a:t> а при отсутствии такового — иного представительного органа (представителя) работников организации.</a:t>
            </a:r>
          </a:p>
          <a:p>
            <a:r>
              <a:rPr lang="ru-RU" sz="2000" dirty="0">
                <a:solidFill>
                  <a:schemeClr val="tx1"/>
                </a:solidFill>
              </a:rPr>
              <a:t>       </a:t>
            </a:r>
          </a:p>
          <a:p>
            <a:r>
              <a:rPr lang="ru-RU" sz="2000" b="1" dirty="0">
                <a:solidFill>
                  <a:schemeClr val="tx1"/>
                </a:solidFill>
              </a:rPr>
              <a:t>       Руководитель организации в состав аттестационной комиссии организации не входит.</a:t>
            </a:r>
          </a:p>
        </p:txBody>
      </p:sp>
    </p:spTree>
    <p:extLst>
      <p:ext uri="{BB962C8B-B14F-4D97-AF65-F5344CB8AC3E}">
        <p14:creationId xmlns:p14="http://schemas.microsoft.com/office/powerpoint/2010/main" val="2633103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Текст 10"/>
          <p:cNvSpPr txBox="1">
            <a:spLocks/>
          </p:cNvSpPr>
          <p:nvPr/>
        </p:nvSpPr>
        <p:spPr>
          <a:xfrm>
            <a:off x="3716383" y="8771364"/>
            <a:ext cx="10515600" cy="8286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u-RU" sz="2400" dirty="0"/>
          </a:p>
        </p:txBody>
      </p:sp>
      <p:sp>
        <p:nvSpPr>
          <p:cNvPr id="2" name="Прямоугольник 1"/>
          <p:cNvSpPr/>
          <p:nvPr/>
        </p:nvSpPr>
        <p:spPr>
          <a:xfrm>
            <a:off x="228600" y="289560"/>
            <a:ext cx="11719560" cy="6263640"/>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ru-RU" sz="2400" b="1" dirty="0">
                <a:solidFill>
                  <a:schemeClr val="tx1"/>
                </a:solidFill>
                <a:highlight>
                  <a:srgbClr val="FFFF00"/>
                </a:highlight>
              </a:rPr>
              <a:t>8. </a:t>
            </a:r>
            <a:r>
              <a:rPr lang="ru-RU" sz="2400" b="1" u="sng" dirty="0">
                <a:solidFill>
                  <a:schemeClr val="tx1"/>
                </a:solidFill>
              </a:rPr>
              <a:t>Аттестация    педагогических   работников   проводится   в   соответствии с распорядительным актом работодателя, </a:t>
            </a:r>
            <a:r>
              <a:rPr lang="ru-RU" sz="2400" b="1" dirty="0">
                <a:solidFill>
                  <a:schemeClr val="tx1"/>
                </a:solidFill>
              </a:rPr>
              <a:t>содержащим список педагогических работников, подлежащих аттестации, и график проведения аттестации.</a:t>
            </a:r>
          </a:p>
          <a:p>
            <a:pPr lvl="1"/>
            <a:endParaRPr lang="ru-RU" sz="2400" b="1" dirty="0">
              <a:solidFill>
                <a:schemeClr val="tx1"/>
              </a:solidFill>
            </a:endParaRPr>
          </a:p>
          <a:p>
            <a:pPr lvl="1"/>
            <a:r>
              <a:rPr lang="ru-RU" sz="2400" b="1" dirty="0">
                <a:solidFill>
                  <a:schemeClr val="tx1"/>
                </a:solidFill>
                <a:highlight>
                  <a:srgbClr val="FFFF00"/>
                </a:highlight>
              </a:rPr>
              <a:t>9. </a:t>
            </a:r>
            <a:r>
              <a:rPr lang="ru-RU" sz="2400" b="1" u="sng" dirty="0">
                <a:solidFill>
                  <a:schemeClr val="tx1"/>
                </a:solidFill>
              </a:rPr>
              <a:t>Работодатель    знакомит    под    подпись    педагогических    работников с распорядительным актом не менее чем за 30 календарных дней до дня проведения их аттестации по графику</a:t>
            </a:r>
            <a:r>
              <a:rPr lang="ru-RU" sz="2400" b="1" dirty="0">
                <a:solidFill>
                  <a:schemeClr val="tx1"/>
                </a:solidFill>
              </a:rPr>
              <a:t>.</a:t>
            </a:r>
          </a:p>
          <a:p>
            <a:pPr lvl="1"/>
            <a:endParaRPr lang="ru-RU" sz="2400" b="1" dirty="0">
              <a:solidFill>
                <a:schemeClr val="tx1"/>
              </a:solidFill>
            </a:endParaRPr>
          </a:p>
          <a:p>
            <a:pPr lvl="1"/>
            <a:r>
              <a:rPr lang="ru-RU" sz="2400" b="1" dirty="0">
                <a:solidFill>
                  <a:schemeClr val="tx1"/>
                </a:solidFill>
                <a:highlight>
                  <a:srgbClr val="FFFF00"/>
                </a:highlight>
              </a:rPr>
              <a:t>10. </a:t>
            </a:r>
            <a:r>
              <a:rPr lang="ru-RU" sz="2400" b="1" u="sng" dirty="0">
                <a:solidFill>
                  <a:schemeClr val="tx1"/>
                </a:solidFill>
              </a:rPr>
              <a:t>Проведение аттестации каждого педагогического работника осуществляется на основе представления работодателя,</a:t>
            </a:r>
            <a:r>
              <a:rPr lang="ru-RU" sz="2400" b="1" dirty="0">
                <a:solidFill>
                  <a:schemeClr val="tx1"/>
                </a:solidFill>
              </a:rPr>
              <a:t> которое он вносит непосредственно в аттестационную комиссию организации.</a:t>
            </a:r>
          </a:p>
          <a:p>
            <a:pPr lvl="1"/>
            <a:endParaRPr lang="ru-RU" sz="2400" b="1" dirty="0">
              <a:solidFill>
                <a:schemeClr val="tx1"/>
              </a:solidFill>
            </a:endParaRPr>
          </a:p>
          <a:p>
            <a:pPr lvl="1"/>
            <a:endParaRPr lang="ru-RU" dirty="0">
              <a:solidFill>
                <a:schemeClr val="tx1"/>
              </a:solidFill>
            </a:endParaRPr>
          </a:p>
          <a:p>
            <a:pPr lvl="1"/>
            <a:endParaRPr lang="ru-RU" sz="1200" dirty="0">
              <a:solidFill>
                <a:schemeClr val="tx1"/>
              </a:solidFill>
            </a:endParaRPr>
          </a:p>
        </p:txBody>
      </p:sp>
    </p:spTree>
    <p:extLst>
      <p:ext uri="{BB962C8B-B14F-4D97-AF65-F5344CB8AC3E}">
        <p14:creationId xmlns:p14="http://schemas.microsoft.com/office/powerpoint/2010/main" val="1860499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Текст 10"/>
          <p:cNvSpPr txBox="1">
            <a:spLocks/>
          </p:cNvSpPr>
          <p:nvPr/>
        </p:nvSpPr>
        <p:spPr>
          <a:xfrm>
            <a:off x="3716383" y="8771364"/>
            <a:ext cx="10515600" cy="8286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u-RU" sz="2400" dirty="0"/>
          </a:p>
        </p:txBody>
      </p:sp>
      <p:sp>
        <p:nvSpPr>
          <p:cNvPr id="2" name="Прямоугольник 1"/>
          <p:cNvSpPr/>
          <p:nvPr/>
        </p:nvSpPr>
        <p:spPr>
          <a:xfrm>
            <a:off x="236220" y="297180"/>
            <a:ext cx="11719560" cy="6263640"/>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ru-RU" dirty="0">
                <a:solidFill>
                  <a:schemeClr val="tx1"/>
                </a:solidFill>
                <a:highlight>
                  <a:srgbClr val="FFFF00"/>
                </a:highlight>
              </a:rPr>
              <a:t>11. </a:t>
            </a:r>
            <a:r>
              <a:rPr lang="ru-RU" dirty="0">
                <a:solidFill>
                  <a:schemeClr val="tx1"/>
                </a:solidFill>
              </a:rPr>
              <a:t>В   представлении    работодателя   содержатся    следующие    сведения о педагогическом работнике:</a:t>
            </a:r>
            <a:endParaRPr lang="ru-RU" sz="1200" dirty="0">
              <a:solidFill>
                <a:schemeClr val="tx1"/>
              </a:solidFill>
            </a:endParaRPr>
          </a:p>
          <a:p>
            <a:r>
              <a:rPr lang="ru-RU" dirty="0">
                <a:solidFill>
                  <a:schemeClr val="tx1"/>
                </a:solidFill>
              </a:rPr>
              <a:t>а) фамилия, имя, отчество (при наличии);</a:t>
            </a:r>
          </a:p>
          <a:p>
            <a:r>
              <a:rPr lang="ru-RU" dirty="0">
                <a:solidFill>
                  <a:schemeClr val="tx1"/>
                </a:solidFill>
              </a:rPr>
              <a:t>6) наименование должности на дату проведения аттестации; </a:t>
            </a:r>
          </a:p>
          <a:p>
            <a:r>
              <a:rPr lang="ru-RU" dirty="0">
                <a:solidFill>
                  <a:schemeClr val="tx1"/>
                </a:solidFill>
              </a:rPr>
              <a:t>в) дата заключения по этой должности трудового договора;</a:t>
            </a:r>
          </a:p>
          <a:p>
            <a:r>
              <a:rPr lang="ru-RU" dirty="0">
                <a:solidFill>
                  <a:schemeClr val="tx1"/>
                </a:solidFill>
              </a:rPr>
              <a:t>г)уровень образования	и	(или)	квалификации	по	специальности или направлению подготовки;</a:t>
            </a:r>
          </a:p>
          <a:p>
            <a:r>
              <a:rPr lang="ru-RU" dirty="0">
                <a:solidFill>
                  <a:schemeClr val="tx1"/>
                </a:solidFill>
              </a:rPr>
              <a:t>д) информация о получении дополнительного профессионального образования по профилю педагогической деятельности;</a:t>
            </a:r>
          </a:p>
          <a:p>
            <a:r>
              <a:rPr lang="ru-RU" dirty="0">
                <a:solidFill>
                  <a:schemeClr val="tx1"/>
                </a:solidFill>
              </a:rPr>
              <a:t>е) результаты предыдущих аттестаций (в случае их проведения);</a:t>
            </a:r>
          </a:p>
          <a:p>
            <a:r>
              <a:rPr lang="ru-RU" dirty="0">
                <a:solidFill>
                  <a:schemeClr val="tx1"/>
                </a:solidFill>
              </a:rPr>
              <a:t>ж) мотивированная всесторонняя и объективная оценка результатов профессиональной деятельности педагогического работника по выполнению трудовых обязанностей, возложенных на него трудовым договором.</a:t>
            </a:r>
            <a:endParaRPr lang="ru-RU" sz="1400" dirty="0">
              <a:solidFill>
                <a:schemeClr val="tx1"/>
              </a:solidFill>
            </a:endParaRPr>
          </a:p>
          <a:p>
            <a:pPr lvl="1"/>
            <a:r>
              <a:rPr lang="ru-RU" dirty="0">
                <a:solidFill>
                  <a:schemeClr val="tx1"/>
                </a:solidFill>
                <a:highlight>
                  <a:srgbClr val="FFFF00"/>
                </a:highlight>
              </a:rPr>
              <a:t>12.</a:t>
            </a:r>
            <a:r>
              <a:rPr lang="ru-RU" dirty="0">
                <a:solidFill>
                  <a:schemeClr val="tx1"/>
                </a:solidFill>
              </a:rPr>
              <a:t> Работодатель знакомит педагогического работника с представлением под подпись не позднее чем за 30 календарных дней до дня проведения аттестации. После ознакомления с представлением работодателя педагогический работник по желанию может представить в аттестационную комиссию организации дополнительные сведения, характеризующие его профессиональную деятельность за период с даты предыдущей аттестации (при первичной аттестации — с даты поступления на работу).</a:t>
            </a:r>
            <a:endParaRPr lang="ru-RU" sz="1400" dirty="0">
              <a:solidFill>
                <a:schemeClr val="tx1"/>
              </a:solidFill>
            </a:endParaRPr>
          </a:p>
          <a:p>
            <a:r>
              <a:rPr lang="ru-RU" dirty="0">
                <a:solidFill>
                  <a:schemeClr val="tx1"/>
                </a:solidFill>
              </a:rPr>
              <a:t>При отказе педагогического работника от ознакомления с представлением работодателя составляется акт, который подписывается работодателем и лицами (не менее двух), в присутствии которых составлен акт.</a:t>
            </a:r>
            <a:endParaRPr lang="ru-RU" sz="1400" dirty="0">
              <a:solidFill>
                <a:schemeClr val="tx1"/>
              </a:solidFill>
            </a:endParaRPr>
          </a:p>
        </p:txBody>
      </p:sp>
    </p:spTree>
    <p:extLst>
      <p:ext uri="{BB962C8B-B14F-4D97-AF65-F5344CB8AC3E}">
        <p14:creationId xmlns:p14="http://schemas.microsoft.com/office/powerpoint/2010/main" val="244946357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2248</TotalTime>
  <Words>3811</Words>
  <Application>Microsoft Office PowerPoint</Application>
  <PresentationFormat>Широкоэкранный</PresentationFormat>
  <Paragraphs>154</Paragraphs>
  <Slides>25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25</vt:i4>
      </vt:variant>
    </vt:vector>
  </HeadingPairs>
  <TitlesOfParts>
    <vt:vector size="31" baseType="lpstr">
      <vt:lpstr>Arial</vt:lpstr>
      <vt:lpstr>Book Antiqua</vt:lpstr>
      <vt:lpstr>Calibri</vt:lpstr>
      <vt:lpstr>Calibri Light</vt:lpstr>
      <vt:lpstr>Segoe Script</vt:lpstr>
      <vt:lpstr>Тема Office</vt:lpstr>
      <vt:lpstr>НОВЫЙ  порядок  аттестации  педагогических  работников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111</dc:creator>
  <cp:lastModifiedBy>RIMC</cp:lastModifiedBy>
  <cp:revision>199</cp:revision>
  <dcterms:created xsi:type="dcterms:W3CDTF">2020-03-10T13:47:26Z</dcterms:created>
  <dcterms:modified xsi:type="dcterms:W3CDTF">2023-10-17T07:03:06Z</dcterms:modified>
</cp:coreProperties>
</file>